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813" r:id="rId2"/>
    <p:sldId id="816" r:id="rId3"/>
    <p:sldId id="825" r:id="rId4"/>
    <p:sldId id="824" r:id="rId5"/>
    <p:sldId id="826" r:id="rId6"/>
    <p:sldId id="817" r:id="rId7"/>
    <p:sldId id="818" r:id="rId8"/>
    <p:sldId id="828" r:id="rId9"/>
    <p:sldId id="820" r:id="rId10"/>
  </p:sldIdLst>
  <p:sldSz cx="12192000" cy="6858000"/>
  <p:notesSz cx="6858000" cy="9144000"/>
  <p:custDataLst>
    <p:tags r:id="rId12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86E95C45-BCE6-4BA7-9AB7-4883902DBB40}">
          <p14:sldIdLst>
            <p14:sldId id="813"/>
            <p14:sldId id="816"/>
            <p14:sldId id="825"/>
            <p14:sldId id="824"/>
            <p14:sldId id="826"/>
            <p14:sldId id="817"/>
            <p14:sldId id="818"/>
            <p14:sldId id="828"/>
          </p14:sldIdLst>
        </p14:section>
        <p14:section name="Appendix" id="{BDC774AB-1671-449F-B495-E1B6DC4ED7D2}">
          <p14:sldIdLst>
            <p14:sldId id="82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97D8D"/>
    <a:srgbClr val="F7F7F7"/>
    <a:srgbClr val="35373A"/>
    <a:srgbClr val="F5F7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0"/>
  </p:normalViewPr>
  <p:slideViewPr>
    <p:cSldViewPr snapToGrid="0" showGuides="1">
      <p:cViewPr varScale="1">
        <p:scale>
          <a:sx n="43" d="100"/>
          <a:sy n="43" d="100"/>
        </p:scale>
        <p:origin x="33" y="3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9BFCCE-5E1A-944A-9022-554A29DF1291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FBBA57-DDD4-CC41-B33B-E8D69E24894B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244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1991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24DC8D-BEC2-D34A-81E1-6AC3BD4AB13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5687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29776ED-3E0B-2FFF-2E54-1FDA0E5DDC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A3A6507-BB1A-AEE3-F54E-167E5A01A4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5FCF74A-BC12-DC45-7796-34B820D81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4DBB4-D4B6-7346-A3FB-0A2849FFB886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2DE19FF-78C7-C83B-3CAE-1E1393BAC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22ACC12-641D-2F2F-516F-65EB1084F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F0CC-9984-A741-A631-193C3AAC5D7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064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364F6B-E254-4EC6-493D-221D0CB364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F9794A5F-496A-53DA-55E0-720C9DAC27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E6A0025-AA79-69CA-36C5-9BE016D38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4DBB4-D4B6-7346-A3FB-0A2849FFB886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871F38B-4976-432E-D4C2-830BD0FF00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EDF54A4-6C9E-1507-516C-15FAD57FF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F0CC-9984-A741-A631-193C3AAC5D7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001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097E6692-AD61-2113-415C-077CD93B85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400B8F11-98F3-8ACB-65B9-4D8F336D93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9749D75-8349-CFE9-75F1-DEE766250F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4DBB4-D4B6-7346-A3FB-0A2849FFB886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C96BDAE-C13C-4791-5DEA-63468F818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02C4DC-216B-E60A-7AE9-C4C7A7CCB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F0CC-9984-A741-A631-193C3AAC5D7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7252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8333734"/>
            <a:ext cx="2844800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www.bestppt.com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998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95733E-8350-0ED7-9E0E-10BD358A2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D514315-81DE-6F00-B400-B167958CE3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0EAE9BC-7AEF-D66F-3AB8-0A1DE77FA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4DBB4-D4B6-7346-A3FB-0A2849FFB886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E9592A8-A028-D915-6B00-AD6E6ABEB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8B32CF2-303E-6E27-9A59-059137D54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F0CC-9984-A741-A631-193C3AAC5D7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087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F85F294-9188-C31C-8CE2-2D2569607A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96E6DEE-FA1C-9E8B-999C-C6A85121BE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B5151F9-4021-BA55-DA1A-8D700564C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4DBB4-D4B6-7346-A3FB-0A2849FFB886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26F3D18-B247-9609-6B1E-5135C2B70D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C4E01B5-13BC-00D2-A68A-7F486BC0F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F0CC-9984-A741-A631-193C3AAC5D7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1435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770280-95C1-570B-CDA3-021512FD9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3615C94-C391-E0B4-C324-7BC8906D47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4A472217-B778-FB90-92B2-09E9BC9EC4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1D54134-899C-41A8-8314-0DB9BA165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4DBB4-D4B6-7346-A3FB-0A2849FFB886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F347A45-8E6C-DBB8-CB07-93456E9ED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6B459C-88A9-A67B-A9DD-884C06A2A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F0CC-9984-A741-A631-193C3AAC5D7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176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FAB46A-C55E-BAA8-7E8A-1194B291E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743D38C-68E1-8130-4978-E541E659A5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E1CEE39-A8FD-5931-638B-29B48EB5E8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96E90842-A039-D9B9-20A8-EFC263FE25B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12B3707D-92A6-9BA8-3EB4-E5E779B1BA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8C73B3BA-404C-5450-62D9-D6C5C7D1A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4DBB4-D4B6-7346-A3FB-0A2849FFB886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0DE6235B-06CD-EA8B-ECEF-6482D8C5BC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7BD05B09-5C6F-4030-BDDF-27511EB2C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F0CC-9984-A741-A631-193C3AAC5D7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009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39DAEF7-5E2F-2CA1-F520-E550A2F14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E3D7431-C97B-C759-FC6F-09427E2C1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4DBB4-D4B6-7346-A3FB-0A2849FFB886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CD9D716-E340-3A4E-81F3-E733E869E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6A140F1-8637-8CCA-C4E0-218376A2E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F0CC-9984-A741-A631-193C3AAC5D7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898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32E3C157-B823-BD48-A518-1285F484D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4DBB4-D4B6-7346-A3FB-0A2849FFB886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E77AAE1-27FD-5A4C-1ED9-95256A63B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A9E2A1D-D0AE-53CC-6709-7D5AED785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F0CC-9984-A741-A631-193C3AAC5D7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119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404154-626E-E08D-92D4-13C7EE1F0E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740990A-3A1D-6383-51C5-6F6AC1CDC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F32C884A-0930-D90C-EA10-CC98D1A1C2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FE09DD4-34D8-2549-495F-42DEF39D9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4DBB4-D4B6-7346-A3FB-0A2849FFB886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D34B0F7-E2D3-B25B-7EF9-57B6DD287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77FB9E0-E3D7-75BF-0077-E442C7B895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F0CC-9984-A741-A631-193C3AAC5D7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724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AED17BB-51BE-86C7-BEF9-8D78325F0C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6DF98BC9-B17C-65CC-679D-B22C5A5365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272239E-7205-B177-DE92-F7923DC356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1F888BA7-36EC-EC4C-3AA1-DDC7D0135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4DBB4-D4B6-7346-A3FB-0A2849FFB886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11C6AEC-84AE-63A3-6C6D-9532BDECB5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F58BBAC-563E-CA1F-B895-880E4A8BD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C0F0CC-9984-A741-A631-193C3AAC5D7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496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EBBF9081-1654-059D-8A59-EF9110898C2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44566852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15" imgW="7772400" imgH="10058400" progId="TCLayout.ActiveDocument.1">
                  <p:embed/>
                </p:oleObj>
              </mc:Choice>
              <mc:Fallback>
                <p:oleObj name="think-cell Folie" r:id="rId15" imgW="7772400" imgH="1005840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A916DC7-BC8D-3ACC-4BA4-AF696F87C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D0CCB1EE-CF66-A893-8C16-D8E523E8F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BE6EFC0-EC2F-62B1-9280-477DC60146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34DBB4-D4B6-7346-A3FB-0A2849FFB886}" type="datetimeFigureOut">
              <a:rPr lang="en-US" smtClean="0"/>
              <a:t>3/24/2023</a:t>
            </a:fld>
            <a:endParaRPr lang="en-US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DB2CB75-C35F-C092-CBE0-BBD0F6D233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2664020-513A-65F3-9563-016C2A1363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0F0CC-9984-A741-A631-193C3AAC5D76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816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5" Type="http://schemas.openxmlformats.org/officeDocument/2006/relationships/image" Target="../media/image3.JPG"/><Relationship Id="rId4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4.xml"/><Relationship Id="rId5" Type="http://schemas.openxmlformats.org/officeDocument/2006/relationships/image" Target="../media/image5.emf"/><Relationship Id="rId4" Type="http://schemas.openxmlformats.org/officeDocument/2006/relationships/oleObject" Target="../embeddings/oleObject3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8.jp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.xml"/><Relationship Id="rId6" Type="http://schemas.openxmlformats.org/officeDocument/2006/relationships/image" Target="../media/image7.jpg"/><Relationship Id="rId5" Type="http://schemas.openxmlformats.org/officeDocument/2006/relationships/image" Target="../media/image6.emf"/><Relationship Id="rId4" Type="http://schemas.openxmlformats.org/officeDocument/2006/relationships/oleObject" Target="../embeddings/oleObject4.bin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6" Type="http://schemas.openxmlformats.org/officeDocument/2006/relationships/image" Target="../media/image9.png"/><Relationship Id="rId5" Type="http://schemas.openxmlformats.org/officeDocument/2006/relationships/image" Target="../media/image6.emf"/><Relationship Id="rId4" Type="http://schemas.openxmlformats.org/officeDocument/2006/relationships/oleObject" Target="../embeddings/oleObject5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7.xml"/><Relationship Id="rId5" Type="http://schemas.openxmlformats.org/officeDocument/2006/relationships/image" Target="../media/image11.png"/><Relationship Id="rId4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8.x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13" Type="http://schemas.openxmlformats.org/officeDocument/2006/relationships/image" Target="../media/image20.png"/><Relationship Id="rId3" Type="http://schemas.openxmlformats.org/officeDocument/2006/relationships/oleObject" Target="../embeddings/oleObject8.bin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9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5.emf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0.xml"/><Relationship Id="rId5" Type="http://schemas.openxmlformats.org/officeDocument/2006/relationships/image" Target="../media/image22.png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1.xml"/><Relationship Id="rId4" Type="http://schemas.openxmlformats.org/officeDocument/2006/relationships/image" Target="../media/image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0F806CA6-680A-5FF5-0D93-03305D1F834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12997525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0F806CA6-680A-5FF5-0D93-03305D1F834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itel 12">
            <a:extLst>
              <a:ext uri="{FF2B5EF4-FFF2-40B4-BE49-F238E27FC236}">
                <a16:creationId xmlns:a16="http://schemas.microsoft.com/office/drawing/2014/main" id="{F69A7272-33DE-B9FD-023D-61D3BE004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5" name="Inhaltsplatzhalter 6" descr="Ein Bild, das Im Haus, Wand, Bett, Fenster enthält.&#10;&#10;Automatisch generierte Beschreibung">
            <a:extLst>
              <a:ext uri="{FF2B5EF4-FFF2-40B4-BE49-F238E27FC236}">
                <a16:creationId xmlns:a16="http://schemas.microsoft.com/office/drawing/2014/main" id="{45F1CEA7-A08A-85A3-A627-1FC555DA61E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907" r="16635" b="3839"/>
          <a:stretch/>
        </p:blipFill>
        <p:spPr>
          <a:xfrm>
            <a:off x="2026177" y="0"/>
            <a:ext cx="10165823" cy="6858000"/>
          </a:xfrm>
          <a:prstGeom prst="rect">
            <a:avLst/>
          </a:prstGeom>
        </p:spPr>
      </p:pic>
      <p:sp>
        <p:nvSpPr>
          <p:cNvPr id="14" name="Rechteck 13">
            <a:extLst>
              <a:ext uri="{FF2B5EF4-FFF2-40B4-BE49-F238E27FC236}">
                <a16:creationId xmlns:a16="http://schemas.microsoft.com/office/drawing/2014/main" id="{8BD405E0-626C-AF2A-8DDA-3900F136ACB8}"/>
              </a:ext>
            </a:extLst>
          </p:cNvPr>
          <p:cNvSpPr/>
          <p:nvPr/>
        </p:nvSpPr>
        <p:spPr>
          <a:xfrm>
            <a:off x="-14755" y="-14749"/>
            <a:ext cx="12191980" cy="7071003"/>
          </a:xfrm>
          <a:prstGeom prst="rect">
            <a:avLst/>
          </a:prstGeom>
          <a:gradFill flip="none" rotWithShape="1">
            <a:gsLst>
              <a:gs pos="0">
                <a:schemeClr val="tx2">
                  <a:alpha val="0"/>
                </a:schemeClr>
              </a:gs>
              <a:gs pos="27000">
                <a:schemeClr val="tx2">
                  <a:lumMod val="39000"/>
                  <a:alpha val="94000"/>
                </a:schemeClr>
              </a:gs>
              <a:gs pos="13500">
                <a:srgbClr val="0E1115"/>
              </a:gs>
              <a:gs pos="0">
                <a:srgbClr val="35373A">
                  <a:lumMod val="0"/>
                </a:srgbClr>
              </a:gs>
              <a:gs pos="100000">
                <a:schemeClr val="tx2">
                  <a:alpha val="0"/>
                  <a:lumMod val="99000"/>
                </a:schemeClr>
              </a:gs>
            </a:gsLst>
            <a:lin ang="0" scaled="1"/>
            <a:tileRect/>
          </a:gradFill>
          <a:ln>
            <a:gradFill flip="none" rotWithShape="1">
              <a:gsLst>
                <a:gs pos="0">
                  <a:schemeClr val="tx2"/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08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B8E0FB1-B44E-E8BF-7362-5133F7FB8F9F}"/>
              </a:ext>
            </a:extLst>
          </p:cNvPr>
          <p:cNvSpPr txBox="1"/>
          <p:nvPr/>
        </p:nvSpPr>
        <p:spPr>
          <a:xfrm>
            <a:off x="838200" y="2767280"/>
            <a:ext cx="50488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Raleway" panose="020B0003030101060003" pitchFamily="34" charset="0"/>
              </a:rPr>
              <a:t>“All I ever wanted was someone to share my thoughts with, but here I am, alone and staring at a world moving around me as if I'm not even there.“</a:t>
            </a:r>
          </a:p>
        </p:txBody>
      </p:sp>
    </p:spTree>
    <p:extLst>
      <p:ext uri="{BB962C8B-B14F-4D97-AF65-F5344CB8AC3E}">
        <p14:creationId xmlns:p14="http://schemas.microsoft.com/office/powerpoint/2010/main" val="1308522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983" y="123825"/>
            <a:ext cx="10831815" cy="1325563"/>
          </a:xfrm>
        </p:spPr>
        <p:txBody>
          <a:bodyPr vert="horz">
            <a:normAutofit/>
          </a:bodyPr>
          <a:lstStyle/>
          <a:p>
            <a:r>
              <a:rPr lang="en-US" sz="3600" b="1" dirty="0">
                <a:solidFill>
                  <a:schemeClr val="tx2">
                    <a:lumMod val="50000"/>
                  </a:schemeClr>
                </a:solidFill>
                <a:latin typeface="Raleway" pitchFamily="2" charset="77"/>
              </a:rPr>
              <a:t>No one should age alone: we must act now!</a:t>
            </a:r>
            <a:endParaRPr lang="en-US" sz="3600" b="1" dirty="0">
              <a:latin typeface="Raleway" pitchFamily="2" charset="77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Ellipse 16">
            <a:extLst>
              <a:ext uri="{FF2B5EF4-FFF2-40B4-BE49-F238E27FC236}">
                <a16:creationId xmlns:a16="http://schemas.microsoft.com/office/drawing/2014/main" id="{CA3FD363-B3CE-D9CF-C296-5D0BC7C953DB}"/>
              </a:ext>
            </a:extLst>
          </p:cNvPr>
          <p:cNvSpPr/>
          <p:nvPr/>
        </p:nvSpPr>
        <p:spPr>
          <a:xfrm>
            <a:off x="6138715" y="1542793"/>
            <a:ext cx="1270854" cy="1270854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dirty="0">
                <a:solidFill>
                  <a:srgbClr val="FFFFFF"/>
                </a:solidFill>
                <a:latin typeface="Raleway" pitchFamily="2" charset="77"/>
              </a:rPr>
              <a:t>5.2m</a:t>
            </a:r>
          </a:p>
        </p:txBody>
      </p:sp>
      <p:sp>
        <p:nvSpPr>
          <p:cNvPr id="5" name="Ellipse 17">
            <a:extLst>
              <a:ext uri="{FF2B5EF4-FFF2-40B4-BE49-F238E27FC236}">
                <a16:creationId xmlns:a16="http://schemas.microsoft.com/office/drawing/2014/main" id="{0A8A96B6-1440-1954-8BFD-CC331B209C8C}"/>
              </a:ext>
            </a:extLst>
          </p:cNvPr>
          <p:cNvSpPr/>
          <p:nvPr/>
        </p:nvSpPr>
        <p:spPr>
          <a:xfrm>
            <a:off x="6138715" y="3267442"/>
            <a:ext cx="1270854" cy="1270854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dirty="0">
                <a:solidFill>
                  <a:srgbClr val="FFFFFF"/>
                </a:solidFill>
                <a:latin typeface="Raleway" pitchFamily="2" charset="77"/>
              </a:rPr>
              <a:t>41b€</a:t>
            </a:r>
          </a:p>
        </p:txBody>
      </p:sp>
      <p:sp>
        <p:nvSpPr>
          <p:cNvPr id="6" name="Ellipse 18">
            <a:extLst>
              <a:ext uri="{FF2B5EF4-FFF2-40B4-BE49-F238E27FC236}">
                <a16:creationId xmlns:a16="http://schemas.microsoft.com/office/drawing/2014/main" id="{69DFBA14-35D7-4F96-E2E3-AD160E495F8E}"/>
              </a:ext>
            </a:extLst>
          </p:cNvPr>
          <p:cNvSpPr/>
          <p:nvPr/>
        </p:nvSpPr>
        <p:spPr>
          <a:xfrm>
            <a:off x="6138715" y="4992091"/>
            <a:ext cx="1270854" cy="1270854"/>
          </a:xfrm>
          <a:prstGeom prst="ellipse">
            <a:avLst/>
          </a:prstGeom>
          <a:solidFill>
            <a:schemeClr val="tx2">
              <a:lumMod val="75000"/>
            </a:schemeClr>
          </a:soli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b="1" dirty="0">
                <a:solidFill>
                  <a:srgbClr val="FFFFFF"/>
                </a:solidFill>
                <a:latin typeface="Raleway" pitchFamily="2" charset="77"/>
              </a:rPr>
              <a:t>53%</a:t>
            </a:r>
          </a:p>
        </p:txBody>
      </p:sp>
      <p:sp>
        <p:nvSpPr>
          <p:cNvPr id="7" name="TextBox 67">
            <a:extLst>
              <a:ext uri="{FF2B5EF4-FFF2-40B4-BE49-F238E27FC236}">
                <a16:creationId xmlns:a16="http://schemas.microsoft.com/office/drawing/2014/main" id="{FFF18FB9-9B77-F798-717D-E2679F9D6D59}"/>
              </a:ext>
            </a:extLst>
          </p:cNvPr>
          <p:cNvSpPr txBox="1"/>
          <p:nvPr/>
        </p:nvSpPr>
        <p:spPr>
          <a:xfrm>
            <a:off x="7644518" y="1962777"/>
            <a:ext cx="4534921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  <a:latin typeface="Raleway" pitchFamily="2" charset="0"/>
                <a:ea typeface="Roboto Light" panose="02000000000000000000" pitchFamily="2" charset="0"/>
              </a:rPr>
              <a:t>Lonely Elderly People</a:t>
            </a:r>
            <a:endParaRPr lang="en-US" sz="2200" dirty="0">
              <a:solidFill>
                <a:schemeClr val="tx2"/>
              </a:solidFill>
              <a:latin typeface="Raleway" pitchFamily="2" charset="0"/>
            </a:endParaRPr>
          </a:p>
        </p:txBody>
      </p:sp>
      <p:sp>
        <p:nvSpPr>
          <p:cNvPr id="8" name="TextBox 31">
            <a:extLst>
              <a:ext uri="{FF2B5EF4-FFF2-40B4-BE49-F238E27FC236}">
                <a16:creationId xmlns:a16="http://schemas.microsoft.com/office/drawing/2014/main" id="{058BC6E4-1DBB-A473-AF3D-EF3845875C1A}"/>
              </a:ext>
            </a:extLst>
          </p:cNvPr>
          <p:cNvSpPr txBox="1"/>
          <p:nvPr/>
        </p:nvSpPr>
        <p:spPr>
          <a:xfrm>
            <a:off x="7644518" y="3665414"/>
            <a:ext cx="4534921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  <a:latin typeface="Raleway" pitchFamily="2" charset="0"/>
              </a:rPr>
              <a:t>Total government spending p.a.</a:t>
            </a:r>
          </a:p>
        </p:txBody>
      </p:sp>
      <p:sp>
        <p:nvSpPr>
          <p:cNvPr id="9" name="TextBox 34">
            <a:extLst>
              <a:ext uri="{FF2B5EF4-FFF2-40B4-BE49-F238E27FC236}">
                <a16:creationId xmlns:a16="http://schemas.microsoft.com/office/drawing/2014/main" id="{8523EA90-5891-920D-AAAD-187212695D77}"/>
              </a:ext>
            </a:extLst>
          </p:cNvPr>
          <p:cNvSpPr txBox="1"/>
          <p:nvPr/>
        </p:nvSpPr>
        <p:spPr>
          <a:xfrm>
            <a:off x="7644518" y="5412074"/>
            <a:ext cx="4534921" cy="43088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tx2"/>
                </a:solidFill>
                <a:latin typeface="Raleway" pitchFamily="2" charset="0"/>
              </a:rPr>
              <a:t>Increased health risk</a:t>
            </a:r>
          </a:p>
        </p:txBody>
      </p:sp>
      <p:pic>
        <p:nvPicPr>
          <p:cNvPr id="15" name="Grafik 14" descr="Ein Bild, das Karte enthält.&#10;&#10;Automatisch generierte Beschreibung">
            <a:extLst>
              <a:ext uri="{FF2B5EF4-FFF2-40B4-BE49-F238E27FC236}">
                <a16:creationId xmlns:a16="http://schemas.microsoft.com/office/drawing/2014/main" id="{6EB2EF45-F48C-DF5C-D3AC-4F8EC9F5B78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alphaModFix/>
          </a:blip>
          <a:stretch>
            <a:fillRect/>
          </a:stretch>
        </p:blipFill>
        <p:spPr>
          <a:xfrm>
            <a:off x="592320" y="1816665"/>
            <a:ext cx="4858909" cy="5081213"/>
          </a:xfrm>
          <a:prstGeom prst="rect">
            <a:avLst/>
          </a:prstGeom>
          <a:noFill/>
        </p:spPr>
      </p:pic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A8FAAE61-FBED-74BC-FD36-7F49687EAF7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413814788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A8FAAE61-FBED-74BC-FD36-7F49687EAF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29788570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9EDFD174-F637-C74D-B11F-22DF1ED95B7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9EDFD174-F637-C74D-B11F-22DF1ED95B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747184" y="-8741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747184" y="-8741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46" name="Rectangle 45"/>
          <p:cNvSpPr/>
          <p:nvPr/>
        </p:nvSpPr>
        <p:spPr>
          <a:xfrm>
            <a:off x="0" y="-141979"/>
            <a:ext cx="12302836" cy="6171124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0">
                <a:schemeClr val="accent5">
                  <a:alpha val="76000"/>
                </a:schemeClr>
              </a:gs>
              <a:gs pos="100000">
                <a:schemeClr val="tx2">
                  <a:lumMod val="50000"/>
                  <a:alpha val="72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598" y="6413655"/>
            <a:ext cx="2743200" cy="365125"/>
          </a:xfrm>
        </p:spPr>
        <p:txBody>
          <a:bodyPr/>
          <a:lstStyle/>
          <a:p>
            <a:fld id="{D60D1EDE-7116-2443-9BDD-368CE5B37660}" type="slidenum">
              <a:rPr lang="en-US" smtClean="0"/>
              <a:t>3</a:t>
            </a:fld>
            <a:endParaRPr lang="en-US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2577E1F7-7A11-3A26-351C-58CFE8AF709D}"/>
              </a:ext>
            </a:extLst>
          </p:cNvPr>
          <p:cNvSpPr/>
          <p:nvPr/>
        </p:nvSpPr>
        <p:spPr>
          <a:xfrm>
            <a:off x="1007845" y="1545579"/>
            <a:ext cx="3908454" cy="4993333"/>
          </a:xfrm>
          <a:prstGeom prst="roundRect">
            <a:avLst/>
          </a:prstGeom>
          <a:solidFill>
            <a:schemeClr val="bg1"/>
          </a:solidFill>
          <a:ln>
            <a:solidFill>
              <a:srgbClr val="697D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200" b="1" dirty="0">
                <a:solidFill>
                  <a:schemeClr val="tx1"/>
                </a:solidFill>
                <a:latin typeface="Raleway" pitchFamily="2" charset="0"/>
              </a:rPr>
              <a:t>User Story: </a:t>
            </a:r>
            <a:r>
              <a:rPr lang="en-US" sz="2200" dirty="0">
                <a:solidFill>
                  <a:schemeClr val="tx1"/>
                </a:solidFill>
                <a:latin typeface="Raleway" pitchFamily="2" charset="0"/>
              </a:rPr>
              <a:t>Fritz</a:t>
            </a:r>
            <a:r>
              <a:rPr lang="en-GB" sz="2200" dirty="0">
                <a:solidFill>
                  <a:schemeClr val="tx1"/>
                </a:solidFill>
                <a:latin typeface="Raleway" pitchFamily="2" charset="0"/>
              </a:rPr>
              <a:t> </a:t>
            </a:r>
            <a:br>
              <a:rPr lang="en-GB" sz="2200" dirty="0">
                <a:solidFill>
                  <a:schemeClr val="tx1"/>
                </a:solidFill>
                <a:latin typeface="Raleway" pitchFamily="2" charset="0"/>
              </a:rPr>
            </a:br>
            <a:endParaRPr lang="en-GB" sz="2200" dirty="0">
              <a:solidFill>
                <a:schemeClr val="tx1"/>
              </a:solidFill>
              <a:latin typeface="Ralew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  <a:latin typeface="Raleway" pitchFamily="2" charset="0"/>
              </a:rPr>
              <a:t>Has 2 children and 3 grandchildren</a:t>
            </a:r>
          </a:p>
          <a:p>
            <a:endParaRPr lang="en-GB" sz="1000" dirty="0">
              <a:solidFill>
                <a:schemeClr val="tx1"/>
              </a:solidFill>
              <a:latin typeface="Raleway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>
                <a:solidFill>
                  <a:schemeClr val="tx1"/>
                </a:solidFill>
                <a:latin typeface="Raleway" pitchFamily="2" charset="0"/>
              </a:rPr>
              <a:t>He likes to go for a walk and watch the birds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200" dirty="0">
              <a:solidFill>
                <a:schemeClr val="tx1"/>
              </a:solidFill>
              <a:latin typeface="Raleway" pitchFamily="2" charset="0"/>
            </a:endParaRPr>
          </a:p>
          <a:p>
            <a:r>
              <a:rPr lang="en-GB" sz="2200" b="1" dirty="0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 </a:t>
            </a:r>
            <a:r>
              <a:rPr lang="en-GB" sz="2200" b="1" dirty="0">
                <a:solidFill>
                  <a:schemeClr val="tx1"/>
                </a:solidFill>
                <a:latin typeface="Raleway" pitchFamily="2" charset="0"/>
              </a:rPr>
              <a:t>The loneliness makes him grumpy </a:t>
            </a:r>
          </a:p>
          <a:p>
            <a:endParaRPr lang="en-GB" sz="2200" dirty="0">
              <a:solidFill>
                <a:schemeClr val="tx1"/>
              </a:solidFill>
              <a:latin typeface="Raleway" pitchFamily="2" charset="0"/>
            </a:endParaRPr>
          </a:p>
        </p:txBody>
      </p:sp>
      <p:sp>
        <p:nvSpPr>
          <p:cNvPr id="11" name="Flussdiagramm: Verbinder 10">
            <a:extLst>
              <a:ext uri="{FF2B5EF4-FFF2-40B4-BE49-F238E27FC236}">
                <a16:creationId xmlns:a16="http://schemas.microsoft.com/office/drawing/2014/main" id="{18DB56F7-0369-7C00-3EA1-4797199366DD}"/>
              </a:ext>
            </a:extLst>
          </p:cNvPr>
          <p:cNvSpPr/>
          <p:nvPr/>
        </p:nvSpPr>
        <p:spPr>
          <a:xfrm>
            <a:off x="4246342" y="319088"/>
            <a:ext cx="1908000" cy="1908000"/>
          </a:xfrm>
          <a:prstGeom prst="flowChartConnector">
            <a:avLst/>
          </a:prstGeom>
          <a:blipFill>
            <a:blip r:embed="rId6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>
              <a:latin typeface="Raleway" pitchFamily="2" charset="0"/>
            </a:endParaRPr>
          </a:p>
        </p:txBody>
      </p:sp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2273081C-F950-11D4-B715-23C7C91069A1}"/>
              </a:ext>
            </a:extLst>
          </p:cNvPr>
          <p:cNvSpPr/>
          <p:nvPr/>
        </p:nvSpPr>
        <p:spPr>
          <a:xfrm>
            <a:off x="6154342" y="1545579"/>
            <a:ext cx="3908454" cy="4993333"/>
          </a:xfrm>
          <a:prstGeom prst="roundRect">
            <a:avLst/>
          </a:prstGeom>
          <a:solidFill>
            <a:schemeClr val="bg1"/>
          </a:solidFill>
          <a:ln>
            <a:solidFill>
              <a:srgbClr val="697D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de-DE" sz="2200" b="1" dirty="0">
                <a:solidFill>
                  <a:schemeClr val="tx1"/>
                </a:solidFill>
                <a:latin typeface="Raleway" pitchFamily="2" charset="0"/>
              </a:rPr>
              <a:t>User Story</a:t>
            </a:r>
            <a:r>
              <a:rPr lang="de-DE" sz="2200" dirty="0">
                <a:solidFill>
                  <a:schemeClr val="tx1"/>
                </a:solidFill>
                <a:latin typeface="Raleway" pitchFamily="2" charset="0"/>
              </a:rPr>
              <a:t>: Rosalinde</a:t>
            </a:r>
            <a:br>
              <a:rPr lang="de-DE" sz="2200" dirty="0">
                <a:solidFill>
                  <a:schemeClr val="tx1"/>
                </a:solidFill>
                <a:latin typeface="Raleway" pitchFamily="2" charset="0"/>
              </a:rPr>
            </a:br>
            <a:endParaRPr lang="en-US" sz="2200" dirty="0">
              <a:solidFill>
                <a:schemeClr val="tx1"/>
              </a:solidFill>
              <a:latin typeface="Raleway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Raleway" pitchFamily="2" charset="0"/>
              </a:rPr>
              <a:t>Is very active and motivated </a:t>
            </a:r>
          </a:p>
          <a:p>
            <a:endParaRPr lang="en-US" sz="1000" dirty="0">
              <a:solidFill>
                <a:schemeClr val="tx1"/>
              </a:solidFill>
              <a:latin typeface="Raleway" pitchFamily="2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tx1"/>
                </a:solidFill>
                <a:latin typeface="Raleway" pitchFamily="2" charset="0"/>
              </a:rPr>
              <a:t>Loves to continue to challenge herself cognitively</a:t>
            </a:r>
            <a:br>
              <a:rPr lang="de-DE" sz="2200" dirty="0">
                <a:solidFill>
                  <a:schemeClr val="tx1"/>
                </a:solidFill>
                <a:latin typeface="Raleway" pitchFamily="2" charset="0"/>
              </a:rPr>
            </a:br>
            <a:br>
              <a:rPr lang="de-DE" sz="2200" dirty="0">
                <a:solidFill>
                  <a:schemeClr val="tx1"/>
                </a:solidFill>
                <a:latin typeface="Raleway" pitchFamily="2" charset="0"/>
              </a:rPr>
            </a:br>
            <a:r>
              <a:rPr lang="en-GB" sz="2200" b="1" dirty="0">
                <a:solidFill>
                  <a:schemeClr val="tx1"/>
                </a:solidFill>
                <a:latin typeface="Raleway" pitchFamily="2" charset="0"/>
                <a:sym typeface="Wingdings" panose="05000000000000000000" pitchFamily="2" charset="2"/>
              </a:rPr>
              <a:t> </a:t>
            </a:r>
            <a:r>
              <a:rPr lang="en-GB" sz="2200" b="1" dirty="0">
                <a:solidFill>
                  <a:schemeClr val="tx1"/>
                </a:solidFill>
                <a:latin typeface="Raleway" pitchFamily="2" charset="0"/>
              </a:rPr>
              <a:t>The loneliness bores </a:t>
            </a:r>
            <a:r>
              <a:rPr lang="en-GB" sz="2200" b="1" dirty="0" err="1">
                <a:solidFill>
                  <a:schemeClr val="tx1"/>
                </a:solidFill>
                <a:latin typeface="Raleway" pitchFamily="2" charset="0"/>
              </a:rPr>
              <a:t>Rosalinde</a:t>
            </a:r>
            <a:endParaRPr lang="en-GB" sz="2200" b="1" dirty="0">
              <a:solidFill>
                <a:schemeClr val="tx1"/>
              </a:solidFill>
              <a:latin typeface="Raleway" pitchFamily="2" charset="0"/>
            </a:endParaRPr>
          </a:p>
          <a:p>
            <a:r>
              <a:rPr lang="de-DE" sz="2200" dirty="0">
                <a:solidFill>
                  <a:schemeClr val="tx1"/>
                </a:solidFill>
                <a:latin typeface="Raleway" pitchFamily="2" charset="0"/>
              </a:rPr>
              <a:t> </a:t>
            </a:r>
            <a:endParaRPr lang="en-US" sz="2200" dirty="0">
              <a:solidFill>
                <a:schemeClr val="tx1"/>
              </a:solidFill>
              <a:latin typeface="Raleway" pitchFamily="2" charset="0"/>
            </a:endParaRPr>
          </a:p>
        </p:txBody>
      </p:sp>
      <p:sp>
        <p:nvSpPr>
          <p:cNvPr id="14" name="Flussdiagramm: Verbinder 13">
            <a:extLst>
              <a:ext uri="{FF2B5EF4-FFF2-40B4-BE49-F238E27FC236}">
                <a16:creationId xmlns:a16="http://schemas.microsoft.com/office/drawing/2014/main" id="{09850CEE-A3B9-1733-A0A3-E8C996363614}"/>
              </a:ext>
            </a:extLst>
          </p:cNvPr>
          <p:cNvSpPr/>
          <p:nvPr/>
        </p:nvSpPr>
        <p:spPr>
          <a:xfrm>
            <a:off x="9499178" y="319088"/>
            <a:ext cx="1908000" cy="1908000"/>
          </a:xfrm>
          <a:prstGeom prst="flowChartConnector">
            <a:avLst/>
          </a:prstGeom>
          <a:blipFill>
            <a:blip r:embed="rId7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200">
              <a:latin typeface="Raleway" pitchFamily="2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6C3721A-4447-EDA4-6F4F-E743526353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983" y="123825"/>
            <a:ext cx="10831815" cy="1325563"/>
          </a:xfrm>
        </p:spPr>
        <p:txBody>
          <a:bodyPr vert="horz">
            <a:norm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Raleway" pitchFamily="2" charset="77"/>
              </a:rPr>
              <a:t>Customers</a:t>
            </a:r>
          </a:p>
        </p:txBody>
      </p:sp>
    </p:spTree>
    <p:extLst>
      <p:ext uri="{BB962C8B-B14F-4D97-AF65-F5344CB8AC3E}">
        <p14:creationId xmlns:p14="http://schemas.microsoft.com/office/powerpoint/2010/main" val="1334089960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9EDFD174-F637-C74D-B11F-22DF1ED95B7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4" imgW="7772400" imgH="10058400" progId="TCLayout.ActiveDocument.1">
                  <p:embed/>
                </p:oleObj>
              </mc:Choice>
              <mc:Fallback>
                <p:oleObj name="think-cell Folie" r:id="rId4" imgW="7772400" imgH="10058400" progId="TCLayout.ActiveDocument.1">
                  <p:embed/>
                  <p:pic>
                    <p:nvPicPr>
                      <p:cNvPr id="7" name="Objekt 6" hidden="1">
                        <a:extLst>
                          <a:ext uri="{FF2B5EF4-FFF2-40B4-BE49-F238E27FC236}">
                            <a16:creationId xmlns:a16="http://schemas.microsoft.com/office/drawing/2014/main" id="{9EDFD174-F637-C74D-B11F-22DF1ED95B7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747184" y="-8741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747184" y="-8741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46" name="Rectangle 45"/>
          <p:cNvSpPr/>
          <p:nvPr/>
        </p:nvSpPr>
        <p:spPr>
          <a:xfrm>
            <a:off x="0" y="-166255"/>
            <a:ext cx="12302836" cy="6171124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0">
                <a:schemeClr val="accent5">
                  <a:alpha val="76000"/>
                </a:schemeClr>
              </a:gs>
              <a:gs pos="100000">
                <a:schemeClr val="tx2">
                  <a:lumMod val="50000"/>
                  <a:alpha val="72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4</a:t>
            </a:fld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2375" y="1467531"/>
            <a:ext cx="5607250" cy="4888819"/>
          </a:xfrm>
          <a:prstGeom prst="rect">
            <a:avLst/>
          </a:prstGeom>
        </p:spPr>
      </p:pic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B09B75B8-B077-B72E-5E98-95DABD757ADF}"/>
              </a:ext>
            </a:extLst>
          </p:cNvPr>
          <p:cNvGrpSpPr/>
          <p:nvPr/>
        </p:nvGrpSpPr>
        <p:grpSpPr>
          <a:xfrm>
            <a:off x="4892541" y="2056010"/>
            <a:ext cx="2388399" cy="2321442"/>
            <a:chOff x="9064207" y="6141384"/>
            <a:chExt cx="806855" cy="908538"/>
          </a:xfrm>
        </p:grpSpPr>
        <p:sp>
          <p:nvSpPr>
            <p:cNvPr id="3" name="Flussdiagramm: Verbinder 5">
              <a:extLst>
                <a:ext uri="{FF2B5EF4-FFF2-40B4-BE49-F238E27FC236}">
                  <a16:creationId xmlns:a16="http://schemas.microsoft.com/office/drawing/2014/main" id="{874871DF-736D-77B4-2B21-57C567EE2FC4}"/>
                </a:ext>
              </a:extLst>
            </p:cNvPr>
            <p:cNvSpPr/>
            <p:nvPr/>
          </p:nvSpPr>
          <p:spPr>
            <a:xfrm>
              <a:off x="9064207" y="6141384"/>
              <a:ext cx="806855" cy="908538"/>
            </a:xfrm>
            <a:prstGeom prst="flowChartConnector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Flussdiagramm: Verbinder 6">
              <a:extLst>
                <a:ext uri="{FF2B5EF4-FFF2-40B4-BE49-F238E27FC236}">
                  <a16:creationId xmlns:a16="http://schemas.microsoft.com/office/drawing/2014/main" id="{E3D651A8-52DF-2464-350E-3C3AEE65D5A1}"/>
                </a:ext>
              </a:extLst>
            </p:cNvPr>
            <p:cNvSpPr/>
            <p:nvPr/>
          </p:nvSpPr>
          <p:spPr>
            <a:xfrm>
              <a:off x="9064207" y="6141384"/>
              <a:ext cx="806855" cy="908538"/>
            </a:xfrm>
            <a:prstGeom prst="flowChartConnector">
              <a:avLst/>
            </a:prstGeom>
            <a:blipFill dpi="0"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>
              <a:solidFill>
                <a:srgbClr val="35373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7174341F-AA08-4961-C0AB-27A07E1A0E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092" y="136525"/>
            <a:ext cx="10831815" cy="1325563"/>
          </a:xfrm>
        </p:spPr>
        <p:txBody>
          <a:bodyPr vert="horz">
            <a:normAutofit/>
          </a:bodyPr>
          <a:lstStyle/>
          <a:p>
            <a:pPr algn="ctr"/>
            <a:r>
              <a:rPr lang="en-US" sz="3600" b="1" i="1" dirty="0">
                <a:solidFill>
                  <a:schemeClr val="bg1"/>
                </a:solidFill>
                <a:latin typeface="+mn-lt"/>
              </a:rPr>
              <a:t>Artificial</a:t>
            </a:r>
            <a:r>
              <a:rPr lang="en-US" sz="3600" dirty="0">
                <a:solidFill>
                  <a:schemeClr val="bg1"/>
                </a:solidFill>
                <a:latin typeface="+mn-lt"/>
              </a:rPr>
              <a:t> Intelligence for </a:t>
            </a:r>
            <a:r>
              <a:rPr lang="en-US" sz="3600" b="1" i="1" dirty="0">
                <a:solidFill>
                  <a:schemeClr val="bg1"/>
                </a:solidFill>
                <a:latin typeface="+mn-lt"/>
              </a:rPr>
              <a:t>real-life</a:t>
            </a:r>
            <a:r>
              <a:rPr lang="en-US" sz="3600" dirty="0">
                <a:solidFill>
                  <a:schemeClr val="bg1"/>
                </a:solidFill>
                <a:latin typeface="+mn-lt"/>
              </a:rPr>
              <a:t> impact! </a:t>
            </a:r>
            <a:endParaRPr lang="en-US" sz="3600" b="1" dirty="0">
              <a:solidFill>
                <a:schemeClr val="bg1"/>
              </a:solidFill>
              <a:latin typeface="Raleway" pitchFamily="2" charset="77"/>
            </a:endParaRPr>
          </a:p>
        </p:txBody>
      </p:sp>
      <p:pic>
        <p:nvPicPr>
          <p:cNvPr id="33" name="Grafik 32" descr="Ein Bild, das Logo enthält.&#10;&#10;Automatisch generierte Beschreibung">
            <a:extLst>
              <a:ext uri="{FF2B5EF4-FFF2-40B4-BE49-F238E27FC236}">
                <a16:creationId xmlns:a16="http://schemas.microsoft.com/office/drawing/2014/main" id="{9B47D7BD-E0C9-4899-DE0C-0BB023E9F8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2882" y="4034426"/>
            <a:ext cx="1163546" cy="599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31829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A8FAAE61-FBED-74BC-FD36-7F49687EAF7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A8FAAE61-FBED-74BC-FD36-7F49687EAF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983" y="123825"/>
            <a:ext cx="10831815" cy="1325563"/>
          </a:xfrm>
        </p:spPr>
        <p:txBody>
          <a:bodyPr vert="horz">
            <a:normAutofit/>
          </a:bodyPr>
          <a:lstStyle/>
          <a:p>
            <a:r>
              <a:rPr lang="en-US" sz="3600" b="1" dirty="0" err="1">
                <a:solidFill>
                  <a:schemeClr val="tx2">
                    <a:lumMod val="50000"/>
                  </a:schemeClr>
                </a:solidFill>
                <a:latin typeface="Raleway" pitchFamily="2" charset="77"/>
              </a:rPr>
              <a:t>Elcare</a:t>
            </a:r>
            <a:r>
              <a:rPr lang="en-US" sz="3600" b="1" dirty="0">
                <a:solidFill>
                  <a:schemeClr val="tx2">
                    <a:lumMod val="50000"/>
                  </a:schemeClr>
                </a:solidFill>
                <a:latin typeface="Raleway" pitchFamily="2" charset="77"/>
              </a:rPr>
              <a:t>: versatile features for best experience</a:t>
            </a:r>
            <a:endParaRPr lang="en-US" sz="3600" b="1" dirty="0">
              <a:latin typeface="Raleway" pitchFamily="2" charset="77"/>
            </a:endParaRPr>
          </a:p>
        </p:txBody>
      </p:sp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B60443E7-3577-5548-68B4-6E68550C70EB}"/>
              </a:ext>
            </a:extLst>
          </p:cNvPr>
          <p:cNvGrpSpPr/>
          <p:nvPr/>
        </p:nvGrpSpPr>
        <p:grpSpPr>
          <a:xfrm>
            <a:off x="502551" y="1488544"/>
            <a:ext cx="11186897" cy="4326957"/>
            <a:chOff x="469688" y="1611764"/>
            <a:chExt cx="11186897" cy="4326957"/>
          </a:xfrm>
        </p:grpSpPr>
        <p:pic>
          <p:nvPicPr>
            <p:cNvPr id="35" name="Grafik 34" descr="Ein Bild, das Logo enthält.&#10;&#10;Automatisch generierte Beschreibung">
              <a:extLst>
                <a:ext uri="{FF2B5EF4-FFF2-40B4-BE49-F238E27FC236}">
                  <a16:creationId xmlns:a16="http://schemas.microsoft.com/office/drawing/2014/main" id="{EC438500-3739-96FA-C852-309108069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03551" y="2920304"/>
              <a:ext cx="3319172" cy="1709876"/>
            </a:xfrm>
            <a:prstGeom prst="rect">
              <a:avLst/>
            </a:prstGeom>
            <a:effectLst>
              <a:outerShdw blurRad="190607" dist="50800" dir="5880000" sx="96000" sy="96000" algn="ctr" rotWithShape="0">
                <a:schemeClr val="tx2"/>
              </a:outerShdw>
            </a:effectLst>
          </p:spPr>
        </p:pic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A8E36380-41BB-2830-F5CD-E087FB393604}"/>
                </a:ext>
              </a:extLst>
            </p:cNvPr>
            <p:cNvGrpSpPr/>
            <p:nvPr/>
          </p:nvGrpSpPr>
          <p:grpSpPr>
            <a:xfrm>
              <a:off x="469688" y="1611764"/>
              <a:ext cx="11186897" cy="4326957"/>
              <a:chOff x="469688" y="1611764"/>
              <a:chExt cx="11186897" cy="4326957"/>
            </a:xfrm>
          </p:grpSpPr>
          <p:sp>
            <p:nvSpPr>
              <p:cNvPr id="16" name="TextBox 57">
                <a:extLst>
                  <a:ext uri="{FF2B5EF4-FFF2-40B4-BE49-F238E27FC236}">
                    <a16:creationId xmlns:a16="http://schemas.microsoft.com/office/drawing/2014/main" id="{1A109F1C-90E3-FB5A-60B7-61F2B1B90921}"/>
                  </a:ext>
                </a:extLst>
              </p:cNvPr>
              <p:cNvSpPr txBox="1"/>
              <p:nvPr/>
            </p:nvSpPr>
            <p:spPr>
              <a:xfrm>
                <a:off x="9570865" y="3469950"/>
                <a:ext cx="208572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latin typeface="Raleway" panose="020B0003030101060003" pitchFamily="34" charset="0"/>
                    <a:ea typeface="Roboto Light" panose="02000000000000000000" pitchFamily="2" charset="0"/>
                  </a:rPr>
                  <a:t>Computer Vision</a:t>
                </a:r>
              </a:p>
            </p:txBody>
          </p:sp>
          <p:sp>
            <p:nvSpPr>
              <p:cNvPr id="17" name="TextBox 58">
                <a:extLst>
                  <a:ext uri="{FF2B5EF4-FFF2-40B4-BE49-F238E27FC236}">
                    <a16:creationId xmlns:a16="http://schemas.microsoft.com/office/drawing/2014/main" id="{67135C2B-C4FC-C56F-E5DC-F4CFEAE78850}"/>
                  </a:ext>
                </a:extLst>
              </p:cNvPr>
              <p:cNvSpPr txBox="1"/>
              <p:nvPr/>
            </p:nvSpPr>
            <p:spPr>
              <a:xfrm>
                <a:off x="8845596" y="1766844"/>
                <a:ext cx="2508202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latin typeface="Raleway" panose="020B0003030101060003" pitchFamily="34" charset="0"/>
                    <a:ea typeface="Roboto Light" panose="02000000000000000000" pitchFamily="2" charset="0"/>
                  </a:rPr>
                  <a:t>Predictive Care</a:t>
                </a:r>
              </a:p>
            </p:txBody>
          </p:sp>
          <p:grpSp>
            <p:nvGrpSpPr>
              <p:cNvPr id="11" name="Gruppieren 10">
                <a:extLst>
                  <a:ext uri="{FF2B5EF4-FFF2-40B4-BE49-F238E27FC236}">
                    <a16:creationId xmlns:a16="http://schemas.microsoft.com/office/drawing/2014/main" id="{3A0C0F54-22FE-5F23-6226-8EEB666B007C}"/>
                  </a:ext>
                </a:extLst>
              </p:cNvPr>
              <p:cNvGrpSpPr/>
              <p:nvPr/>
            </p:nvGrpSpPr>
            <p:grpSpPr>
              <a:xfrm>
                <a:off x="7850125" y="1617122"/>
                <a:ext cx="853440" cy="853440"/>
                <a:chOff x="3410860" y="1611764"/>
                <a:chExt cx="853440" cy="853440"/>
              </a:xfrm>
            </p:grpSpPr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2601289F-08DA-CECF-C9D0-242E7997548F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>
                  <a:off x="3410860" y="1611764"/>
                  <a:ext cx="853440" cy="853440"/>
                </a:xfrm>
                <a:prstGeom prst="ellipse">
                  <a:avLst/>
                </a:prstGeom>
                <a:noFill/>
                <a:ln w="12700">
                  <a:solidFill>
                    <a:schemeClr val="tx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r"/>
                  <a:endParaRPr lang="en-US" sz="24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" name="Freeform 511">
                  <a:extLst>
                    <a:ext uri="{FF2B5EF4-FFF2-40B4-BE49-F238E27FC236}">
                      <a16:creationId xmlns:a16="http://schemas.microsoft.com/office/drawing/2014/main" id="{5647B235-1F7C-8B9B-8091-A5B1022926B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650722" y="1886307"/>
                  <a:ext cx="377444" cy="310243"/>
                </a:xfrm>
                <a:custGeom>
                  <a:avLst/>
                  <a:gdLst>
                    <a:gd name="T0" fmla="*/ 17 w 185"/>
                    <a:gd name="T1" fmla="*/ 109 h 152"/>
                    <a:gd name="T2" fmla="*/ 25 w 185"/>
                    <a:gd name="T3" fmla="*/ 109 h 152"/>
                    <a:gd name="T4" fmla="*/ 46 w 185"/>
                    <a:gd name="T5" fmla="*/ 88 h 152"/>
                    <a:gd name="T6" fmla="*/ 181 w 185"/>
                    <a:gd name="T7" fmla="*/ 91 h 152"/>
                    <a:gd name="T8" fmla="*/ 150 w 185"/>
                    <a:gd name="T9" fmla="*/ 17 h 152"/>
                    <a:gd name="T10" fmla="*/ 101 w 185"/>
                    <a:gd name="T11" fmla="*/ 25 h 152"/>
                    <a:gd name="T12" fmla="*/ 59 w 185"/>
                    <a:gd name="T13" fmla="*/ 0 h 152"/>
                    <a:gd name="T14" fmla="*/ 35 w 185"/>
                    <a:gd name="T15" fmla="*/ 17 h 152"/>
                    <a:gd name="T16" fmla="*/ 0 w 185"/>
                    <a:gd name="T17" fmla="*/ 109 h 152"/>
                    <a:gd name="T18" fmla="*/ 83 w 185"/>
                    <a:gd name="T19" fmla="*/ 118 h 152"/>
                    <a:gd name="T20" fmla="*/ 143 w 185"/>
                    <a:gd name="T21" fmla="*/ 152 h 152"/>
                    <a:gd name="T22" fmla="*/ 181 w 185"/>
                    <a:gd name="T23" fmla="*/ 91 h 152"/>
                    <a:gd name="T24" fmla="*/ 8 w 185"/>
                    <a:gd name="T25" fmla="*/ 109 h 152"/>
                    <a:gd name="T26" fmla="*/ 76 w 185"/>
                    <a:gd name="T27" fmla="*/ 109 h 152"/>
                    <a:gd name="T28" fmla="*/ 76 w 185"/>
                    <a:gd name="T29" fmla="*/ 84 h 152"/>
                    <a:gd name="T30" fmla="*/ 21 w 185"/>
                    <a:gd name="T31" fmla="*/ 73 h 152"/>
                    <a:gd name="T32" fmla="*/ 44 w 185"/>
                    <a:gd name="T33" fmla="*/ 18 h 152"/>
                    <a:gd name="T34" fmla="*/ 76 w 185"/>
                    <a:gd name="T35" fmla="*/ 24 h 152"/>
                    <a:gd name="T36" fmla="*/ 76 w 185"/>
                    <a:gd name="T37" fmla="*/ 84 h 152"/>
                    <a:gd name="T38" fmla="*/ 84 w 185"/>
                    <a:gd name="T39" fmla="*/ 109 h 152"/>
                    <a:gd name="T40" fmla="*/ 101 w 185"/>
                    <a:gd name="T41" fmla="*/ 101 h 152"/>
                    <a:gd name="T42" fmla="*/ 101 w 185"/>
                    <a:gd name="T43" fmla="*/ 93 h 152"/>
                    <a:gd name="T44" fmla="*/ 84 w 185"/>
                    <a:gd name="T45" fmla="*/ 33 h 152"/>
                    <a:gd name="T46" fmla="*/ 101 w 185"/>
                    <a:gd name="T47" fmla="*/ 93 h 152"/>
                    <a:gd name="T48" fmla="*/ 110 w 185"/>
                    <a:gd name="T49" fmla="*/ 24 h 152"/>
                    <a:gd name="T50" fmla="*/ 142 w 185"/>
                    <a:gd name="T51" fmla="*/ 18 h 152"/>
                    <a:gd name="T52" fmla="*/ 164 w 185"/>
                    <a:gd name="T53" fmla="*/ 73 h 152"/>
                    <a:gd name="T54" fmla="*/ 109 w 185"/>
                    <a:gd name="T55" fmla="*/ 84 h 152"/>
                    <a:gd name="T56" fmla="*/ 143 w 185"/>
                    <a:gd name="T57" fmla="*/ 143 h 152"/>
                    <a:gd name="T58" fmla="*/ 143 w 185"/>
                    <a:gd name="T59" fmla="*/ 76 h 152"/>
                    <a:gd name="T60" fmla="*/ 143 w 185"/>
                    <a:gd name="T61" fmla="*/ 143 h 152"/>
                    <a:gd name="T62" fmla="*/ 118 w 185"/>
                    <a:gd name="T63" fmla="*/ 109 h 152"/>
                    <a:gd name="T64" fmla="*/ 126 w 185"/>
                    <a:gd name="T65" fmla="*/ 109 h 152"/>
                    <a:gd name="T66" fmla="*/ 147 w 185"/>
                    <a:gd name="T67" fmla="*/ 88 h 1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85" h="152">
                      <a:moveTo>
                        <a:pt x="42" y="84"/>
                      </a:moveTo>
                      <a:cubicBezTo>
                        <a:pt x="28" y="84"/>
                        <a:pt x="17" y="95"/>
                        <a:pt x="17" y="109"/>
                      </a:cubicBezTo>
                      <a:cubicBezTo>
                        <a:pt x="17" y="112"/>
                        <a:pt x="19" y="114"/>
                        <a:pt x="21" y="114"/>
                      </a:cubicBezTo>
                      <a:cubicBezTo>
                        <a:pt x="23" y="114"/>
                        <a:pt x="25" y="112"/>
                        <a:pt x="25" y="109"/>
                      </a:cubicBezTo>
                      <a:cubicBezTo>
                        <a:pt x="25" y="100"/>
                        <a:pt x="33" y="93"/>
                        <a:pt x="42" y="93"/>
                      </a:cubicBezTo>
                      <a:cubicBezTo>
                        <a:pt x="44" y="93"/>
                        <a:pt x="46" y="91"/>
                        <a:pt x="46" y="88"/>
                      </a:cubicBezTo>
                      <a:cubicBezTo>
                        <a:pt x="46" y="86"/>
                        <a:pt x="44" y="84"/>
                        <a:pt x="42" y="84"/>
                      </a:cubicBezTo>
                      <a:close/>
                      <a:moveTo>
                        <a:pt x="181" y="91"/>
                      </a:moveTo>
                      <a:cubicBezTo>
                        <a:pt x="150" y="17"/>
                        <a:pt x="150" y="17"/>
                        <a:pt x="150" y="17"/>
                      </a:cubicBezTo>
                      <a:cubicBezTo>
                        <a:pt x="150" y="17"/>
                        <a:pt x="150" y="17"/>
                        <a:pt x="150" y="17"/>
                      </a:cubicBezTo>
                      <a:cubicBezTo>
                        <a:pt x="147" y="7"/>
                        <a:pt x="137" y="0"/>
                        <a:pt x="126" y="0"/>
                      </a:cubicBezTo>
                      <a:cubicBezTo>
                        <a:pt x="112" y="0"/>
                        <a:pt x="101" y="11"/>
                        <a:pt x="101" y="25"/>
                      </a:cubicBezTo>
                      <a:cubicBezTo>
                        <a:pt x="84" y="25"/>
                        <a:pt x="84" y="25"/>
                        <a:pt x="84" y="25"/>
                      </a:cubicBezTo>
                      <a:cubicBezTo>
                        <a:pt x="84" y="11"/>
                        <a:pt x="73" y="0"/>
                        <a:pt x="59" y="0"/>
                      </a:cubicBezTo>
                      <a:cubicBezTo>
                        <a:pt x="48" y="0"/>
                        <a:pt x="39" y="7"/>
                        <a:pt x="35" y="17"/>
                      </a:cubicBezTo>
                      <a:cubicBezTo>
                        <a:pt x="35" y="17"/>
                        <a:pt x="35" y="17"/>
                        <a:pt x="35" y="17"/>
                      </a:cubicBezTo>
                      <a:cubicBezTo>
                        <a:pt x="4" y="91"/>
                        <a:pt x="4" y="91"/>
                        <a:pt x="4" y="91"/>
                      </a:cubicBezTo>
                      <a:cubicBezTo>
                        <a:pt x="1" y="97"/>
                        <a:pt x="0" y="103"/>
                        <a:pt x="0" y="109"/>
                      </a:cubicBezTo>
                      <a:cubicBezTo>
                        <a:pt x="0" y="133"/>
                        <a:pt x="19" y="152"/>
                        <a:pt x="42" y="152"/>
                      </a:cubicBezTo>
                      <a:cubicBezTo>
                        <a:pt x="62" y="152"/>
                        <a:pt x="79" y="137"/>
                        <a:pt x="83" y="118"/>
                      </a:cubicBezTo>
                      <a:cubicBezTo>
                        <a:pt x="102" y="118"/>
                        <a:pt x="102" y="118"/>
                        <a:pt x="102" y="118"/>
                      </a:cubicBezTo>
                      <a:cubicBezTo>
                        <a:pt x="106" y="137"/>
                        <a:pt x="123" y="152"/>
                        <a:pt x="143" y="152"/>
                      </a:cubicBezTo>
                      <a:cubicBezTo>
                        <a:pt x="167" y="152"/>
                        <a:pt x="185" y="133"/>
                        <a:pt x="185" y="109"/>
                      </a:cubicBezTo>
                      <a:cubicBezTo>
                        <a:pt x="185" y="103"/>
                        <a:pt x="184" y="97"/>
                        <a:pt x="181" y="91"/>
                      </a:cubicBezTo>
                      <a:close/>
                      <a:moveTo>
                        <a:pt x="42" y="143"/>
                      </a:moveTo>
                      <a:cubicBezTo>
                        <a:pt x="23" y="143"/>
                        <a:pt x="8" y="128"/>
                        <a:pt x="8" y="109"/>
                      </a:cubicBezTo>
                      <a:cubicBezTo>
                        <a:pt x="8" y="91"/>
                        <a:pt x="23" y="76"/>
                        <a:pt x="42" y="76"/>
                      </a:cubicBezTo>
                      <a:cubicBezTo>
                        <a:pt x="61" y="76"/>
                        <a:pt x="76" y="91"/>
                        <a:pt x="76" y="109"/>
                      </a:cubicBezTo>
                      <a:cubicBezTo>
                        <a:pt x="76" y="128"/>
                        <a:pt x="61" y="143"/>
                        <a:pt x="42" y="143"/>
                      </a:cubicBezTo>
                      <a:close/>
                      <a:moveTo>
                        <a:pt x="76" y="84"/>
                      </a:moveTo>
                      <a:cubicBezTo>
                        <a:pt x="68" y="74"/>
                        <a:pt x="56" y="67"/>
                        <a:pt x="42" y="67"/>
                      </a:cubicBezTo>
                      <a:cubicBezTo>
                        <a:pt x="34" y="67"/>
                        <a:pt x="27" y="69"/>
                        <a:pt x="21" y="73"/>
                      </a:cubicBez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44" y="18"/>
                        <a:pt x="44" y="18"/>
                        <a:pt x="44" y="18"/>
                      </a:cubicBezTo>
                      <a:cubicBezTo>
                        <a:pt x="46" y="12"/>
                        <a:pt x="52" y="8"/>
                        <a:pt x="59" y="8"/>
                      </a:cubicBezTo>
                      <a:cubicBezTo>
                        <a:pt x="68" y="8"/>
                        <a:pt x="75" y="15"/>
                        <a:pt x="76" y="24"/>
                      </a:cubicBezTo>
                      <a:cubicBezTo>
                        <a:pt x="76" y="24"/>
                        <a:pt x="76" y="24"/>
                        <a:pt x="76" y="24"/>
                      </a:cubicBezTo>
                      <a:lnTo>
                        <a:pt x="76" y="84"/>
                      </a:lnTo>
                      <a:close/>
                      <a:moveTo>
                        <a:pt x="101" y="109"/>
                      </a:moveTo>
                      <a:cubicBezTo>
                        <a:pt x="84" y="109"/>
                        <a:pt x="84" y="109"/>
                        <a:pt x="84" y="109"/>
                      </a:cubicBezTo>
                      <a:cubicBezTo>
                        <a:pt x="84" y="101"/>
                        <a:pt x="84" y="101"/>
                        <a:pt x="84" y="101"/>
                      </a:cubicBezTo>
                      <a:cubicBezTo>
                        <a:pt x="101" y="101"/>
                        <a:pt x="101" y="101"/>
                        <a:pt x="101" y="101"/>
                      </a:cubicBezTo>
                      <a:lnTo>
                        <a:pt x="101" y="109"/>
                      </a:lnTo>
                      <a:close/>
                      <a:moveTo>
                        <a:pt x="101" y="93"/>
                      </a:moveTo>
                      <a:cubicBezTo>
                        <a:pt x="84" y="93"/>
                        <a:pt x="84" y="93"/>
                        <a:pt x="84" y="93"/>
                      </a:cubicBezTo>
                      <a:cubicBezTo>
                        <a:pt x="84" y="33"/>
                        <a:pt x="84" y="33"/>
                        <a:pt x="84" y="33"/>
                      </a:cubicBezTo>
                      <a:cubicBezTo>
                        <a:pt x="101" y="33"/>
                        <a:pt x="101" y="33"/>
                        <a:pt x="101" y="33"/>
                      </a:cubicBezTo>
                      <a:lnTo>
                        <a:pt x="101" y="93"/>
                      </a:lnTo>
                      <a:close/>
                      <a:moveTo>
                        <a:pt x="109" y="24"/>
                      </a:moveTo>
                      <a:cubicBezTo>
                        <a:pt x="110" y="24"/>
                        <a:pt x="110" y="24"/>
                        <a:pt x="110" y="24"/>
                      </a:cubicBezTo>
                      <a:cubicBezTo>
                        <a:pt x="110" y="15"/>
                        <a:pt x="118" y="8"/>
                        <a:pt x="126" y="8"/>
                      </a:cubicBezTo>
                      <a:cubicBezTo>
                        <a:pt x="133" y="8"/>
                        <a:pt x="139" y="12"/>
                        <a:pt x="142" y="18"/>
                      </a:cubicBezTo>
                      <a:cubicBezTo>
                        <a:pt x="142" y="18"/>
                        <a:pt x="142" y="18"/>
                        <a:pt x="142" y="18"/>
                      </a:cubicBezTo>
                      <a:cubicBezTo>
                        <a:pt x="164" y="73"/>
                        <a:pt x="164" y="73"/>
                        <a:pt x="164" y="73"/>
                      </a:cubicBezTo>
                      <a:cubicBezTo>
                        <a:pt x="158" y="69"/>
                        <a:pt x="151" y="67"/>
                        <a:pt x="143" y="67"/>
                      </a:cubicBezTo>
                      <a:cubicBezTo>
                        <a:pt x="129" y="67"/>
                        <a:pt x="117" y="74"/>
                        <a:pt x="109" y="84"/>
                      </a:cubicBezTo>
                      <a:lnTo>
                        <a:pt x="109" y="24"/>
                      </a:lnTo>
                      <a:close/>
                      <a:moveTo>
                        <a:pt x="143" y="143"/>
                      </a:moveTo>
                      <a:cubicBezTo>
                        <a:pt x="125" y="143"/>
                        <a:pt x="109" y="128"/>
                        <a:pt x="109" y="109"/>
                      </a:cubicBezTo>
                      <a:cubicBezTo>
                        <a:pt x="109" y="91"/>
                        <a:pt x="125" y="76"/>
                        <a:pt x="143" y="76"/>
                      </a:cubicBezTo>
                      <a:cubicBezTo>
                        <a:pt x="162" y="76"/>
                        <a:pt x="177" y="91"/>
                        <a:pt x="177" y="109"/>
                      </a:cubicBezTo>
                      <a:cubicBezTo>
                        <a:pt x="177" y="128"/>
                        <a:pt x="162" y="143"/>
                        <a:pt x="143" y="143"/>
                      </a:cubicBezTo>
                      <a:close/>
                      <a:moveTo>
                        <a:pt x="143" y="84"/>
                      </a:moveTo>
                      <a:cubicBezTo>
                        <a:pt x="129" y="84"/>
                        <a:pt x="118" y="95"/>
                        <a:pt x="118" y="109"/>
                      </a:cubicBezTo>
                      <a:cubicBezTo>
                        <a:pt x="118" y="112"/>
                        <a:pt x="120" y="114"/>
                        <a:pt x="122" y="114"/>
                      </a:cubicBezTo>
                      <a:cubicBezTo>
                        <a:pt x="124" y="114"/>
                        <a:pt x="126" y="112"/>
                        <a:pt x="126" y="109"/>
                      </a:cubicBezTo>
                      <a:cubicBezTo>
                        <a:pt x="126" y="100"/>
                        <a:pt x="134" y="93"/>
                        <a:pt x="143" y="93"/>
                      </a:cubicBezTo>
                      <a:cubicBezTo>
                        <a:pt x="146" y="93"/>
                        <a:pt x="147" y="91"/>
                        <a:pt x="147" y="88"/>
                      </a:cubicBezTo>
                      <a:cubicBezTo>
                        <a:pt x="147" y="86"/>
                        <a:pt x="146" y="84"/>
                        <a:pt x="143" y="84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A5A4648B-5438-B02F-7262-2A1ED732C5B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575395" y="3320226"/>
                <a:ext cx="853440" cy="853440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6D0A0AA2-E94A-2AFA-6A77-C32FF6886222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705017" y="3320226"/>
                <a:ext cx="853440" cy="853440"/>
              </a:xfrm>
              <a:prstGeom prst="ellipse">
                <a:avLst/>
              </a:prstGeom>
              <a:noFill/>
              <a:ln w="3810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28" name="TextBox 69">
                <a:extLst>
                  <a:ext uri="{FF2B5EF4-FFF2-40B4-BE49-F238E27FC236}">
                    <a16:creationId xmlns:a16="http://schemas.microsoft.com/office/drawing/2014/main" id="{AD85E56C-6678-63A1-9CB8-E189BBF73F9F}"/>
                  </a:ext>
                </a:extLst>
              </p:cNvPr>
              <p:cNvSpPr txBox="1"/>
              <p:nvPr/>
            </p:nvSpPr>
            <p:spPr>
              <a:xfrm>
                <a:off x="8845595" y="5169280"/>
                <a:ext cx="2508201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latin typeface="Raleway" panose="020B0003030101060003" pitchFamily="34" charset="0"/>
                    <a:ea typeface="Roboto Light" panose="02000000000000000000" pitchFamily="2" charset="0"/>
                  </a:rPr>
                  <a:t>Relational Memory</a:t>
                </a: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C78ED221-C5B3-81DF-3B09-23836B8B947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850125" y="5019556"/>
                <a:ext cx="853440" cy="853440"/>
              </a:xfrm>
              <a:prstGeom prst="ellipse">
                <a:avLst/>
              </a:prstGeom>
              <a:noFill/>
              <a:ln w="1270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31" name="TextBox 72">
                <a:extLst>
                  <a:ext uri="{FF2B5EF4-FFF2-40B4-BE49-F238E27FC236}">
                    <a16:creationId xmlns:a16="http://schemas.microsoft.com/office/drawing/2014/main" id="{942B7D6A-D653-D781-33FA-07B9EFADB4E6}"/>
                  </a:ext>
                </a:extLst>
              </p:cNvPr>
              <p:cNvSpPr txBox="1"/>
              <p:nvPr/>
            </p:nvSpPr>
            <p:spPr>
              <a:xfrm>
                <a:off x="838204" y="5169280"/>
                <a:ext cx="2423047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200" dirty="0">
                    <a:latin typeface="Raleway" panose="020B0003030101060003" pitchFamily="34" charset="0"/>
                    <a:ea typeface="Roboto Light" panose="02000000000000000000" pitchFamily="2" charset="0"/>
                  </a:rPr>
                  <a:t>Voice Recognition</a:t>
                </a:r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9E0B4D92-7D13-B3E0-4237-CF6809FBAC9A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10860" y="5019556"/>
                <a:ext cx="853440" cy="853440"/>
              </a:xfrm>
              <a:prstGeom prst="ellipse">
                <a:avLst/>
              </a:prstGeom>
              <a:noFill/>
              <a:ln w="3810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TextBox 63">
                <a:extLst>
                  <a:ext uri="{FF2B5EF4-FFF2-40B4-BE49-F238E27FC236}">
                    <a16:creationId xmlns:a16="http://schemas.microsoft.com/office/drawing/2014/main" id="{86C3430F-0DDD-8C1E-CF75-A4C2287A51FB}"/>
                  </a:ext>
                </a:extLst>
              </p:cNvPr>
              <p:cNvSpPr txBox="1"/>
              <p:nvPr/>
            </p:nvSpPr>
            <p:spPr>
              <a:xfrm>
                <a:off x="469688" y="3469949"/>
                <a:ext cx="2085720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200" dirty="0">
                    <a:latin typeface="Raleway" panose="020B0003030101060003" pitchFamily="34" charset="0"/>
                    <a:ea typeface="Roboto Light" panose="02000000000000000000" pitchFamily="2" charset="0"/>
                  </a:rPr>
                  <a:t>Personalized Content</a:t>
                </a:r>
              </a:p>
            </p:txBody>
          </p:sp>
          <p:sp>
            <p:nvSpPr>
              <p:cNvPr id="23" name="TextBox 64">
                <a:extLst>
                  <a:ext uri="{FF2B5EF4-FFF2-40B4-BE49-F238E27FC236}">
                    <a16:creationId xmlns:a16="http://schemas.microsoft.com/office/drawing/2014/main" id="{1BBAEBC1-1CFA-E548-4003-126B30279152}"/>
                  </a:ext>
                </a:extLst>
              </p:cNvPr>
              <p:cNvSpPr txBox="1"/>
              <p:nvPr/>
            </p:nvSpPr>
            <p:spPr>
              <a:xfrm>
                <a:off x="1048215" y="1653763"/>
                <a:ext cx="2213036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dirty="0">
                    <a:latin typeface="Raleway" panose="020B0003030101060003" pitchFamily="34" charset="0"/>
                    <a:ea typeface="Roboto Light" panose="02000000000000000000" pitchFamily="2" charset="0"/>
                  </a:rPr>
                  <a:t>Promoting real life interaction</a:t>
                </a:r>
              </a:p>
            </p:txBody>
          </p: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41BADCF-62F9-52FD-4C77-7D18485BA67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10860" y="1611764"/>
                <a:ext cx="853440" cy="853440"/>
              </a:xfrm>
              <a:prstGeom prst="ellipse">
                <a:avLst/>
              </a:prstGeom>
              <a:noFill/>
              <a:ln w="38100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Freeform 175">
                <a:extLst>
                  <a:ext uri="{FF2B5EF4-FFF2-40B4-BE49-F238E27FC236}">
                    <a16:creationId xmlns:a16="http://schemas.microsoft.com/office/drawing/2014/main" id="{5AB6B532-4931-CF95-643F-A19A2847A9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46102" y="1912707"/>
                <a:ext cx="384088" cy="242463"/>
              </a:xfrm>
              <a:custGeom>
                <a:avLst/>
                <a:gdLst>
                  <a:gd name="T0" fmla="*/ 118 w 186"/>
                  <a:gd name="T1" fmla="*/ 21 h 118"/>
                  <a:gd name="T2" fmla="*/ 127 w 186"/>
                  <a:gd name="T3" fmla="*/ 21 h 118"/>
                  <a:gd name="T4" fmla="*/ 182 w 186"/>
                  <a:gd name="T5" fmla="*/ 17 h 118"/>
                  <a:gd name="T6" fmla="*/ 180 w 186"/>
                  <a:gd name="T7" fmla="*/ 17 h 118"/>
                  <a:gd name="T8" fmla="*/ 144 w 186"/>
                  <a:gd name="T9" fmla="*/ 17 h 118"/>
                  <a:gd name="T10" fmla="*/ 17 w 186"/>
                  <a:gd name="T11" fmla="*/ 0 h 118"/>
                  <a:gd name="T12" fmla="*/ 0 w 186"/>
                  <a:gd name="T13" fmla="*/ 101 h 118"/>
                  <a:gd name="T14" fmla="*/ 127 w 186"/>
                  <a:gd name="T15" fmla="*/ 118 h 118"/>
                  <a:gd name="T16" fmla="*/ 144 w 186"/>
                  <a:gd name="T17" fmla="*/ 83 h 118"/>
                  <a:gd name="T18" fmla="*/ 180 w 186"/>
                  <a:gd name="T19" fmla="*/ 101 h 118"/>
                  <a:gd name="T20" fmla="*/ 186 w 186"/>
                  <a:gd name="T21" fmla="*/ 97 h 118"/>
                  <a:gd name="T22" fmla="*/ 182 w 186"/>
                  <a:gd name="T23" fmla="*/ 17 h 118"/>
                  <a:gd name="T24" fmla="*/ 127 w 186"/>
                  <a:gd name="T25" fmla="*/ 110 h 118"/>
                  <a:gd name="T26" fmla="*/ 9 w 186"/>
                  <a:gd name="T27" fmla="*/ 101 h 118"/>
                  <a:gd name="T28" fmla="*/ 135 w 186"/>
                  <a:gd name="T29" fmla="*/ 42 h 118"/>
                  <a:gd name="T30" fmla="*/ 135 w 186"/>
                  <a:gd name="T31" fmla="*/ 34 h 118"/>
                  <a:gd name="T32" fmla="*/ 9 w 186"/>
                  <a:gd name="T33" fmla="*/ 17 h 118"/>
                  <a:gd name="T34" fmla="*/ 127 w 186"/>
                  <a:gd name="T35" fmla="*/ 8 h 118"/>
                  <a:gd name="T36" fmla="*/ 135 w 186"/>
                  <a:gd name="T37" fmla="*/ 34 h 118"/>
                  <a:gd name="T38" fmla="*/ 144 w 186"/>
                  <a:gd name="T39" fmla="*/ 73 h 118"/>
                  <a:gd name="T40" fmla="*/ 161 w 186"/>
                  <a:gd name="T41" fmla="*/ 36 h 118"/>
                  <a:gd name="T42" fmla="*/ 177 w 186"/>
                  <a:gd name="T43" fmla="*/ 90 h 118"/>
                  <a:gd name="T44" fmla="*/ 169 w 186"/>
                  <a:gd name="T45" fmla="*/ 32 h 118"/>
                  <a:gd name="T46" fmla="*/ 177 w 186"/>
                  <a:gd name="T47" fmla="*/ 90 h 118"/>
                  <a:gd name="T48" fmla="*/ 97 w 186"/>
                  <a:gd name="T49" fmla="*/ 93 h 118"/>
                  <a:gd name="T50" fmla="*/ 97 w 186"/>
                  <a:gd name="T51" fmla="*/ 51 h 118"/>
                  <a:gd name="T52" fmla="*/ 81 w 186"/>
                  <a:gd name="T53" fmla="*/ 84 h 118"/>
                  <a:gd name="T54" fmla="*/ 68 w 186"/>
                  <a:gd name="T55" fmla="*/ 72 h 118"/>
                  <a:gd name="T56" fmla="*/ 26 w 186"/>
                  <a:gd name="T57" fmla="*/ 72 h 118"/>
                  <a:gd name="T58" fmla="*/ 97 w 186"/>
                  <a:gd name="T59" fmla="*/ 59 h 118"/>
                  <a:gd name="T60" fmla="*/ 97 w 186"/>
                  <a:gd name="T61" fmla="*/ 84 h 118"/>
                  <a:gd name="T62" fmla="*/ 97 w 186"/>
                  <a:gd name="T63" fmla="*/ 59 h 118"/>
                  <a:gd name="T64" fmla="*/ 59 w 186"/>
                  <a:gd name="T65" fmla="*/ 72 h 118"/>
                  <a:gd name="T66" fmla="*/ 34 w 186"/>
                  <a:gd name="T67" fmla="*/ 72 h 118"/>
                  <a:gd name="T68" fmla="*/ 106 w 186"/>
                  <a:gd name="T69" fmla="*/ 17 h 118"/>
                  <a:gd name="T70" fmla="*/ 106 w 186"/>
                  <a:gd name="T71" fmla="*/ 25 h 118"/>
                  <a:gd name="T72" fmla="*/ 106 w 186"/>
                  <a:gd name="T73" fmla="*/ 1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86" h="118">
                    <a:moveTo>
                      <a:pt x="123" y="17"/>
                    </a:moveTo>
                    <a:cubicBezTo>
                      <a:pt x="120" y="17"/>
                      <a:pt x="118" y="19"/>
                      <a:pt x="118" y="21"/>
                    </a:cubicBezTo>
                    <a:cubicBezTo>
                      <a:pt x="118" y="23"/>
                      <a:pt x="120" y="25"/>
                      <a:pt x="123" y="25"/>
                    </a:cubicBezTo>
                    <a:cubicBezTo>
                      <a:pt x="125" y="25"/>
                      <a:pt x="127" y="23"/>
                      <a:pt x="127" y="21"/>
                    </a:cubicBezTo>
                    <a:cubicBezTo>
                      <a:pt x="127" y="19"/>
                      <a:pt x="125" y="17"/>
                      <a:pt x="123" y="17"/>
                    </a:cubicBezTo>
                    <a:close/>
                    <a:moveTo>
                      <a:pt x="182" y="17"/>
                    </a:moveTo>
                    <a:cubicBezTo>
                      <a:pt x="181" y="17"/>
                      <a:pt x="180" y="17"/>
                      <a:pt x="180" y="17"/>
                    </a:cubicBezTo>
                    <a:cubicBezTo>
                      <a:pt x="180" y="17"/>
                      <a:pt x="180" y="17"/>
                      <a:pt x="180" y="17"/>
                    </a:cubicBezTo>
                    <a:cubicBezTo>
                      <a:pt x="144" y="35"/>
                      <a:pt x="144" y="35"/>
                      <a:pt x="144" y="35"/>
                    </a:cubicBezTo>
                    <a:cubicBezTo>
                      <a:pt x="144" y="17"/>
                      <a:pt x="144" y="17"/>
                      <a:pt x="144" y="17"/>
                    </a:cubicBezTo>
                    <a:cubicBezTo>
                      <a:pt x="144" y="8"/>
                      <a:pt x="136" y="0"/>
                      <a:pt x="12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8"/>
                      <a:pt x="0" y="17"/>
                    </a:cubicBezTo>
                    <a:cubicBezTo>
                      <a:pt x="0" y="101"/>
                      <a:pt x="0" y="101"/>
                      <a:pt x="0" y="101"/>
                    </a:cubicBezTo>
                    <a:cubicBezTo>
                      <a:pt x="0" y="111"/>
                      <a:pt x="8" y="118"/>
                      <a:pt x="17" y="118"/>
                    </a:cubicBezTo>
                    <a:cubicBezTo>
                      <a:pt x="127" y="118"/>
                      <a:pt x="127" y="118"/>
                      <a:pt x="127" y="118"/>
                    </a:cubicBezTo>
                    <a:cubicBezTo>
                      <a:pt x="136" y="118"/>
                      <a:pt x="144" y="111"/>
                      <a:pt x="144" y="101"/>
                    </a:cubicBezTo>
                    <a:cubicBezTo>
                      <a:pt x="144" y="83"/>
                      <a:pt x="144" y="83"/>
                      <a:pt x="144" y="83"/>
                    </a:cubicBezTo>
                    <a:cubicBezTo>
                      <a:pt x="180" y="101"/>
                      <a:pt x="180" y="101"/>
                      <a:pt x="180" y="101"/>
                    </a:cubicBezTo>
                    <a:cubicBezTo>
                      <a:pt x="180" y="101"/>
                      <a:pt x="180" y="101"/>
                      <a:pt x="180" y="101"/>
                    </a:cubicBezTo>
                    <a:cubicBezTo>
                      <a:pt x="180" y="101"/>
                      <a:pt x="181" y="101"/>
                      <a:pt x="182" y="101"/>
                    </a:cubicBezTo>
                    <a:cubicBezTo>
                      <a:pt x="184" y="101"/>
                      <a:pt x="186" y="99"/>
                      <a:pt x="186" y="97"/>
                    </a:cubicBezTo>
                    <a:cubicBezTo>
                      <a:pt x="186" y="21"/>
                      <a:pt x="186" y="21"/>
                      <a:pt x="186" y="21"/>
                    </a:cubicBezTo>
                    <a:cubicBezTo>
                      <a:pt x="186" y="19"/>
                      <a:pt x="184" y="17"/>
                      <a:pt x="182" y="17"/>
                    </a:cubicBezTo>
                    <a:close/>
                    <a:moveTo>
                      <a:pt x="135" y="101"/>
                    </a:moveTo>
                    <a:cubicBezTo>
                      <a:pt x="135" y="106"/>
                      <a:pt x="132" y="110"/>
                      <a:pt x="127" y="110"/>
                    </a:cubicBezTo>
                    <a:cubicBezTo>
                      <a:pt x="17" y="110"/>
                      <a:pt x="17" y="110"/>
                      <a:pt x="17" y="110"/>
                    </a:cubicBezTo>
                    <a:cubicBezTo>
                      <a:pt x="13" y="110"/>
                      <a:pt x="9" y="106"/>
                      <a:pt x="9" y="101"/>
                    </a:cubicBezTo>
                    <a:cubicBezTo>
                      <a:pt x="9" y="42"/>
                      <a:pt x="9" y="42"/>
                      <a:pt x="9" y="42"/>
                    </a:cubicBezTo>
                    <a:cubicBezTo>
                      <a:pt x="135" y="42"/>
                      <a:pt x="135" y="42"/>
                      <a:pt x="135" y="42"/>
                    </a:cubicBezTo>
                    <a:lnTo>
                      <a:pt x="135" y="101"/>
                    </a:lnTo>
                    <a:close/>
                    <a:moveTo>
                      <a:pt x="135" y="34"/>
                    </a:moveTo>
                    <a:cubicBezTo>
                      <a:pt x="9" y="34"/>
                      <a:pt x="9" y="34"/>
                      <a:pt x="9" y="34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9" y="12"/>
                      <a:pt x="13" y="8"/>
                      <a:pt x="17" y="8"/>
                    </a:cubicBezTo>
                    <a:cubicBezTo>
                      <a:pt x="127" y="8"/>
                      <a:pt x="127" y="8"/>
                      <a:pt x="127" y="8"/>
                    </a:cubicBezTo>
                    <a:cubicBezTo>
                      <a:pt x="132" y="8"/>
                      <a:pt x="135" y="12"/>
                      <a:pt x="135" y="17"/>
                    </a:cubicBezTo>
                    <a:lnTo>
                      <a:pt x="135" y="34"/>
                    </a:lnTo>
                    <a:close/>
                    <a:moveTo>
                      <a:pt x="161" y="82"/>
                    </a:moveTo>
                    <a:cubicBezTo>
                      <a:pt x="144" y="73"/>
                      <a:pt x="144" y="73"/>
                      <a:pt x="144" y="73"/>
                    </a:cubicBezTo>
                    <a:cubicBezTo>
                      <a:pt x="144" y="45"/>
                      <a:pt x="144" y="45"/>
                      <a:pt x="144" y="45"/>
                    </a:cubicBezTo>
                    <a:cubicBezTo>
                      <a:pt x="161" y="36"/>
                      <a:pt x="161" y="36"/>
                      <a:pt x="161" y="36"/>
                    </a:cubicBezTo>
                    <a:lnTo>
                      <a:pt x="161" y="82"/>
                    </a:lnTo>
                    <a:close/>
                    <a:moveTo>
                      <a:pt x="177" y="90"/>
                    </a:moveTo>
                    <a:cubicBezTo>
                      <a:pt x="169" y="86"/>
                      <a:pt x="169" y="86"/>
                      <a:pt x="169" y="86"/>
                    </a:cubicBezTo>
                    <a:cubicBezTo>
                      <a:pt x="169" y="32"/>
                      <a:pt x="169" y="32"/>
                      <a:pt x="169" y="32"/>
                    </a:cubicBezTo>
                    <a:cubicBezTo>
                      <a:pt x="177" y="28"/>
                      <a:pt x="177" y="28"/>
                      <a:pt x="177" y="28"/>
                    </a:cubicBezTo>
                    <a:lnTo>
                      <a:pt x="177" y="90"/>
                    </a:lnTo>
                    <a:close/>
                    <a:moveTo>
                      <a:pt x="47" y="93"/>
                    </a:moveTo>
                    <a:cubicBezTo>
                      <a:pt x="97" y="93"/>
                      <a:pt x="97" y="93"/>
                      <a:pt x="97" y="93"/>
                    </a:cubicBezTo>
                    <a:cubicBezTo>
                      <a:pt x="109" y="93"/>
                      <a:pt x="118" y="83"/>
                      <a:pt x="118" y="72"/>
                    </a:cubicBezTo>
                    <a:cubicBezTo>
                      <a:pt x="118" y="60"/>
                      <a:pt x="109" y="51"/>
                      <a:pt x="97" y="51"/>
                    </a:cubicBezTo>
                    <a:cubicBezTo>
                      <a:pt x="86" y="51"/>
                      <a:pt x="76" y="60"/>
                      <a:pt x="76" y="72"/>
                    </a:cubicBezTo>
                    <a:cubicBezTo>
                      <a:pt x="76" y="77"/>
                      <a:pt x="78" y="81"/>
                      <a:pt x="81" y="84"/>
                    </a:cubicBezTo>
                    <a:cubicBezTo>
                      <a:pt x="63" y="84"/>
                      <a:pt x="63" y="84"/>
                      <a:pt x="63" y="84"/>
                    </a:cubicBezTo>
                    <a:cubicBezTo>
                      <a:pt x="66" y="81"/>
                      <a:pt x="68" y="77"/>
                      <a:pt x="68" y="72"/>
                    </a:cubicBezTo>
                    <a:cubicBezTo>
                      <a:pt x="68" y="60"/>
                      <a:pt x="58" y="51"/>
                      <a:pt x="47" y="51"/>
                    </a:cubicBezTo>
                    <a:cubicBezTo>
                      <a:pt x="35" y="51"/>
                      <a:pt x="26" y="60"/>
                      <a:pt x="26" y="72"/>
                    </a:cubicBezTo>
                    <a:cubicBezTo>
                      <a:pt x="26" y="83"/>
                      <a:pt x="35" y="93"/>
                      <a:pt x="47" y="93"/>
                    </a:cubicBezTo>
                    <a:close/>
                    <a:moveTo>
                      <a:pt x="97" y="59"/>
                    </a:moveTo>
                    <a:cubicBezTo>
                      <a:pt x="104" y="59"/>
                      <a:pt x="110" y="65"/>
                      <a:pt x="110" y="72"/>
                    </a:cubicBezTo>
                    <a:cubicBezTo>
                      <a:pt x="110" y="79"/>
                      <a:pt x="104" y="84"/>
                      <a:pt x="97" y="84"/>
                    </a:cubicBezTo>
                    <a:cubicBezTo>
                      <a:pt x="90" y="84"/>
                      <a:pt x="85" y="79"/>
                      <a:pt x="85" y="72"/>
                    </a:cubicBezTo>
                    <a:cubicBezTo>
                      <a:pt x="85" y="65"/>
                      <a:pt x="90" y="59"/>
                      <a:pt x="97" y="59"/>
                    </a:cubicBezTo>
                    <a:close/>
                    <a:moveTo>
                      <a:pt x="47" y="59"/>
                    </a:moveTo>
                    <a:cubicBezTo>
                      <a:pt x="54" y="59"/>
                      <a:pt x="59" y="65"/>
                      <a:pt x="59" y="72"/>
                    </a:cubicBezTo>
                    <a:cubicBezTo>
                      <a:pt x="59" y="79"/>
                      <a:pt x="54" y="84"/>
                      <a:pt x="47" y="84"/>
                    </a:cubicBezTo>
                    <a:cubicBezTo>
                      <a:pt x="40" y="84"/>
                      <a:pt x="34" y="79"/>
                      <a:pt x="34" y="72"/>
                    </a:cubicBezTo>
                    <a:cubicBezTo>
                      <a:pt x="34" y="65"/>
                      <a:pt x="40" y="59"/>
                      <a:pt x="47" y="59"/>
                    </a:cubicBezTo>
                    <a:close/>
                    <a:moveTo>
                      <a:pt x="106" y="17"/>
                    </a:moveTo>
                    <a:cubicBezTo>
                      <a:pt x="103" y="17"/>
                      <a:pt x="102" y="19"/>
                      <a:pt x="102" y="21"/>
                    </a:cubicBezTo>
                    <a:cubicBezTo>
                      <a:pt x="102" y="23"/>
                      <a:pt x="103" y="25"/>
                      <a:pt x="106" y="25"/>
                    </a:cubicBezTo>
                    <a:cubicBezTo>
                      <a:pt x="108" y="25"/>
                      <a:pt x="110" y="23"/>
                      <a:pt x="110" y="21"/>
                    </a:cubicBezTo>
                    <a:cubicBezTo>
                      <a:pt x="110" y="19"/>
                      <a:pt x="108" y="17"/>
                      <a:pt x="106" y="17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477">
                <a:extLst>
                  <a:ext uri="{FF2B5EF4-FFF2-40B4-BE49-F238E27FC236}">
                    <a16:creationId xmlns:a16="http://schemas.microsoft.com/office/drawing/2014/main" id="{EC153547-B32E-D602-50EE-5A2F0C13CB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11335" y="3558784"/>
                <a:ext cx="240803" cy="376324"/>
              </a:xfrm>
              <a:custGeom>
                <a:avLst/>
                <a:gdLst>
                  <a:gd name="T0" fmla="*/ 55 w 118"/>
                  <a:gd name="T1" fmla="*/ 118 h 185"/>
                  <a:gd name="T2" fmla="*/ 51 w 118"/>
                  <a:gd name="T3" fmla="*/ 122 h 185"/>
                  <a:gd name="T4" fmla="*/ 55 w 118"/>
                  <a:gd name="T5" fmla="*/ 126 h 185"/>
                  <a:gd name="T6" fmla="*/ 59 w 118"/>
                  <a:gd name="T7" fmla="*/ 122 h 185"/>
                  <a:gd name="T8" fmla="*/ 55 w 118"/>
                  <a:gd name="T9" fmla="*/ 118 h 185"/>
                  <a:gd name="T10" fmla="*/ 46 w 118"/>
                  <a:gd name="T11" fmla="*/ 152 h 185"/>
                  <a:gd name="T12" fmla="*/ 42 w 118"/>
                  <a:gd name="T13" fmla="*/ 156 h 185"/>
                  <a:gd name="T14" fmla="*/ 46 w 118"/>
                  <a:gd name="T15" fmla="*/ 160 h 185"/>
                  <a:gd name="T16" fmla="*/ 51 w 118"/>
                  <a:gd name="T17" fmla="*/ 156 h 185"/>
                  <a:gd name="T18" fmla="*/ 46 w 118"/>
                  <a:gd name="T19" fmla="*/ 152 h 185"/>
                  <a:gd name="T20" fmla="*/ 51 w 118"/>
                  <a:gd name="T21" fmla="*/ 93 h 185"/>
                  <a:gd name="T22" fmla="*/ 42 w 118"/>
                  <a:gd name="T23" fmla="*/ 84 h 185"/>
                  <a:gd name="T24" fmla="*/ 34 w 118"/>
                  <a:gd name="T25" fmla="*/ 93 h 185"/>
                  <a:gd name="T26" fmla="*/ 42 w 118"/>
                  <a:gd name="T27" fmla="*/ 101 h 185"/>
                  <a:gd name="T28" fmla="*/ 51 w 118"/>
                  <a:gd name="T29" fmla="*/ 93 h 185"/>
                  <a:gd name="T30" fmla="*/ 110 w 118"/>
                  <a:gd name="T31" fmla="*/ 0 h 185"/>
                  <a:gd name="T32" fmla="*/ 8 w 118"/>
                  <a:gd name="T33" fmla="*/ 0 h 185"/>
                  <a:gd name="T34" fmla="*/ 0 w 118"/>
                  <a:gd name="T35" fmla="*/ 8 h 185"/>
                  <a:gd name="T36" fmla="*/ 0 w 118"/>
                  <a:gd name="T37" fmla="*/ 17 h 185"/>
                  <a:gd name="T38" fmla="*/ 8 w 118"/>
                  <a:gd name="T39" fmla="*/ 25 h 185"/>
                  <a:gd name="T40" fmla="*/ 17 w 118"/>
                  <a:gd name="T41" fmla="*/ 25 h 185"/>
                  <a:gd name="T42" fmla="*/ 17 w 118"/>
                  <a:gd name="T43" fmla="*/ 143 h 185"/>
                  <a:gd name="T44" fmla="*/ 59 w 118"/>
                  <a:gd name="T45" fmla="*/ 185 h 185"/>
                  <a:gd name="T46" fmla="*/ 101 w 118"/>
                  <a:gd name="T47" fmla="*/ 143 h 185"/>
                  <a:gd name="T48" fmla="*/ 101 w 118"/>
                  <a:gd name="T49" fmla="*/ 25 h 185"/>
                  <a:gd name="T50" fmla="*/ 110 w 118"/>
                  <a:gd name="T51" fmla="*/ 25 h 185"/>
                  <a:gd name="T52" fmla="*/ 118 w 118"/>
                  <a:gd name="T53" fmla="*/ 17 h 185"/>
                  <a:gd name="T54" fmla="*/ 118 w 118"/>
                  <a:gd name="T55" fmla="*/ 8 h 185"/>
                  <a:gd name="T56" fmla="*/ 110 w 118"/>
                  <a:gd name="T57" fmla="*/ 0 h 185"/>
                  <a:gd name="T58" fmla="*/ 93 w 118"/>
                  <a:gd name="T59" fmla="*/ 143 h 185"/>
                  <a:gd name="T60" fmla="*/ 59 w 118"/>
                  <a:gd name="T61" fmla="*/ 177 h 185"/>
                  <a:gd name="T62" fmla="*/ 25 w 118"/>
                  <a:gd name="T63" fmla="*/ 143 h 185"/>
                  <a:gd name="T64" fmla="*/ 25 w 118"/>
                  <a:gd name="T65" fmla="*/ 55 h 185"/>
                  <a:gd name="T66" fmla="*/ 45 w 118"/>
                  <a:gd name="T67" fmla="*/ 59 h 185"/>
                  <a:gd name="T68" fmla="*/ 57 w 118"/>
                  <a:gd name="T69" fmla="*/ 57 h 185"/>
                  <a:gd name="T70" fmla="*/ 82 w 118"/>
                  <a:gd name="T71" fmla="*/ 47 h 185"/>
                  <a:gd name="T72" fmla="*/ 93 w 118"/>
                  <a:gd name="T73" fmla="*/ 43 h 185"/>
                  <a:gd name="T74" fmla="*/ 93 w 118"/>
                  <a:gd name="T75" fmla="*/ 143 h 185"/>
                  <a:gd name="T76" fmla="*/ 93 w 118"/>
                  <a:gd name="T77" fmla="*/ 34 h 185"/>
                  <a:gd name="T78" fmla="*/ 79 w 118"/>
                  <a:gd name="T79" fmla="*/ 40 h 185"/>
                  <a:gd name="T80" fmla="*/ 55 w 118"/>
                  <a:gd name="T81" fmla="*/ 50 h 185"/>
                  <a:gd name="T82" fmla="*/ 25 w 118"/>
                  <a:gd name="T83" fmla="*/ 46 h 185"/>
                  <a:gd name="T84" fmla="*/ 25 w 118"/>
                  <a:gd name="T85" fmla="*/ 25 h 185"/>
                  <a:gd name="T86" fmla="*/ 93 w 118"/>
                  <a:gd name="T87" fmla="*/ 25 h 185"/>
                  <a:gd name="T88" fmla="*/ 93 w 118"/>
                  <a:gd name="T89" fmla="*/ 34 h 185"/>
                  <a:gd name="T90" fmla="*/ 110 w 118"/>
                  <a:gd name="T91" fmla="*/ 17 h 185"/>
                  <a:gd name="T92" fmla="*/ 8 w 118"/>
                  <a:gd name="T93" fmla="*/ 17 h 185"/>
                  <a:gd name="T94" fmla="*/ 8 w 118"/>
                  <a:gd name="T95" fmla="*/ 8 h 185"/>
                  <a:gd name="T96" fmla="*/ 110 w 118"/>
                  <a:gd name="T97" fmla="*/ 8 h 185"/>
                  <a:gd name="T98" fmla="*/ 110 w 118"/>
                  <a:gd name="T99" fmla="*/ 17 h 185"/>
                  <a:gd name="T100" fmla="*/ 72 w 118"/>
                  <a:gd name="T101" fmla="*/ 135 h 185"/>
                  <a:gd name="T102" fmla="*/ 68 w 118"/>
                  <a:gd name="T103" fmla="*/ 139 h 185"/>
                  <a:gd name="T104" fmla="*/ 72 w 118"/>
                  <a:gd name="T105" fmla="*/ 143 h 185"/>
                  <a:gd name="T106" fmla="*/ 76 w 118"/>
                  <a:gd name="T107" fmla="*/ 139 h 185"/>
                  <a:gd name="T108" fmla="*/ 72 w 118"/>
                  <a:gd name="T109" fmla="*/ 135 h 185"/>
                  <a:gd name="T110" fmla="*/ 76 w 118"/>
                  <a:gd name="T111" fmla="*/ 67 h 185"/>
                  <a:gd name="T112" fmla="*/ 68 w 118"/>
                  <a:gd name="T113" fmla="*/ 76 h 185"/>
                  <a:gd name="T114" fmla="*/ 76 w 118"/>
                  <a:gd name="T115" fmla="*/ 84 h 185"/>
                  <a:gd name="T116" fmla="*/ 84 w 118"/>
                  <a:gd name="T117" fmla="*/ 76 h 185"/>
                  <a:gd name="T118" fmla="*/ 76 w 118"/>
                  <a:gd name="T119" fmla="*/ 67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8" h="185">
                    <a:moveTo>
                      <a:pt x="55" y="118"/>
                    </a:moveTo>
                    <a:cubicBezTo>
                      <a:pt x="53" y="118"/>
                      <a:pt x="51" y="120"/>
                      <a:pt x="51" y="122"/>
                    </a:cubicBezTo>
                    <a:cubicBezTo>
                      <a:pt x="51" y="124"/>
                      <a:pt x="53" y="126"/>
                      <a:pt x="55" y="126"/>
                    </a:cubicBezTo>
                    <a:cubicBezTo>
                      <a:pt x="57" y="126"/>
                      <a:pt x="59" y="124"/>
                      <a:pt x="59" y="122"/>
                    </a:cubicBezTo>
                    <a:cubicBezTo>
                      <a:pt x="59" y="120"/>
                      <a:pt x="57" y="118"/>
                      <a:pt x="55" y="118"/>
                    </a:cubicBezTo>
                    <a:close/>
                    <a:moveTo>
                      <a:pt x="46" y="152"/>
                    </a:moveTo>
                    <a:cubicBezTo>
                      <a:pt x="44" y="152"/>
                      <a:pt x="42" y="154"/>
                      <a:pt x="42" y="156"/>
                    </a:cubicBezTo>
                    <a:cubicBezTo>
                      <a:pt x="42" y="158"/>
                      <a:pt x="44" y="160"/>
                      <a:pt x="46" y="160"/>
                    </a:cubicBezTo>
                    <a:cubicBezTo>
                      <a:pt x="49" y="160"/>
                      <a:pt x="51" y="158"/>
                      <a:pt x="51" y="156"/>
                    </a:cubicBezTo>
                    <a:cubicBezTo>
                      <a:pt x="51" y="154"/>
                      <a:pt x="49" y="152"/>
                      <a:pt x="46" y="152"/>
                    </a:cubicBezTo>
                    <a:close/>
                    <a:moveTo>
                      <a:pt x="51" y="93"/>
                    </a:moveTo>
                    <a:cubicBezTo>
                      <a:pt x="51" y="88"/>
                      <a:pt x="47" y="84"/>
                      <a:pt x="42" y="84"/>
                    </a:cubicBezTo>
                    <a:cubicBezTo>
                      <a:pt x="38" y="84"/>
                      <a:pt x="34" y="88"/>
                      <a:pt x="34" y="93"/>
                    </a:cubicBezTo>
                    <a:cubicBezTo>
                      <a:pt x="34" y="97"/>
                      <a:pt x="38" y="101"/>
                      <a:pt x="42" y="101"/>
                    </a:cubicBezTo>
                    <a:cubicBezTo>
                      <a:pt x="47" y="101"/>
                      <a:pt x="51" y="97"/>
                      <a:pt x="51" y="93"/>
                    </a:cubicBezTo>
                    <a:close/>
                    <a:moveTo>
                      <a:pt x="110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4"/>
                      <a:pt x="0" y="8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21"/>
                      <a:pt x="4" y="25"/>
                      <a:pt x="8" y="25"/>
                    </a:cubicBezTo>
                    <a:cubicBezTo>
                      <a:pt x="17" y="25"/>
                      <a:pt x="17" y="25"/>
                      <a:pt x="17" y="25"/>
                    </a:cubicBezTo>
                    <a:cubicBezTo>
                      <a:pt x="17" y="143"/>
                      <a:pt x="17" y="143"/>
                      <a:pt x="17" y="143"/>
                    </a:cubicBezTo>
                    <a:cubicBezTo>
                      <a:pt x="17" y="166"/>
                      <a:pt x="36" y="185"/>
                      <a:pt x="59" y="185"/>
                    </a:cubicBezTo>
                    <a:cubicBezTo>
                      <a:pt x="82" y="185"/>
                      <a:pt x="101" y="166"/>
                      <a:pt x="101" y="143"/>
                    </a:cubicBezTo>
                    <a:cubicBezTo>
                      <a:pt x="101" y="25"/>
                      <a:pt x="101" y="25"/>
                      <a:pt x="101" y="25"/>
                    </a:cubicBezTo>
                    <a:cubicBezTo>
                      <a:pt x="110" y="25"/>
                      <a:pt x="110" y="25"/>
                      <a:pt x="110" y="25"/>
                    </a:cubicBezTo>
                    <a:cubicBezTo>
                      <a:pt x="114" y="25"/>
                      <a:pt x="118" y="21"/>
                      <a:pt x="118" y="17"/>
                    </a:cubicBezTo>
                    <a:cubicBezTo>
                      <a:pt x="118" y="8"/>
                      <a:pt x="118" y="8"/>
                      <a:pt x="118" y="8"/>
                    </a:cubicBezTo>
                    <a:cubicBezTo>
                      <a:pt x="118" y="4"/>
                      <a:pt x="114" y="0"/>
                      <a:pt x="110" y="0"/>
                    </a:cubicBezTo>
                    <a:close/>
                    <a:moveTo>
                      <a:pt x="93" y="143"/>
                    </a:moveTo>
                    <a:cubicBezTo>
                      <a:pt x="93" y="162"/>
                      <a:pt x="78" y="177"/>
                      <a:pt x="59" y="177"/>
                    </a:cubicBezTo>
                    <a:cubicBezTo>
                      <a:pt x="40" y="177"/>
                      <a:pt x="25" y="162"/>
                      <a:pt x="25" y="143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31" y="57"/>
                      <a:pt x="38" y="59"/>
                      <a:pt x="45" y="59"/>
                    </a:cubicBezTo>
                    <a:cubicBezTo>
                      <a:pt x="49" y="59"/>
                      <a:pt x="53" y="58"/>
                      <a:pt x="57" y="57"/>
                    </a:cubicBezTo>
                    <a:cubicBezTo>
                      <a:pt x="68" y="54"/>
                      <a:pt x="76" y="50"/>
                      <a:pt x="82" y="47"/>
                    </a:cubicBezTo>
                    <a:cubicBezTo>
                      <a:pt x="86" y="45"/>
                      <a:pt x="90" y="44"/>
                      <a:pt x="93" y="43"/>
                    </a:cubicBezTo>
                    <a:lnTo>
                      <a:pt x="93" y="143"/>
                    </a:lnTo>
                    <a:close/>
                    <a:moveTo>
                      <a:pt x="93" y="34"/>
                    </a:moveTo>
                    <a:cubicBezTo>
                      <a:pt x="88" y="36"/>
                      <a:pt x="84" y="38"/>
                      <a:pt x="79" y="40"/>
                    </a:cubicBezTo>
                    <a:cubicBezTo>
                      <a:pt x="72" y="43"/>
                      <a:pt x="65" y="46"/>
                      <a:pt x="55" y="50"/>
                    </a:cubicBezTo>
                    <a:cubicBezTo>
                      <a:pt x="44" y="53"/>
                      <a:pt x="34" y="50"/>
                      <a:pt x="25" y="46"/>
                    </a:cubicBezTo>
                    <a:cubicBezTo>
                      <a:pt x="25" y="25"/>
                      <a:pt x="25" y="25"/>
                      <a:pt x="25" y="25"/>
                    </a:cubicBezTo>
                    <a:cubicBezTo>
                      <a:pt x="93" y="25"/>
                      <a:pt x="93" y="25"/>
                      <a:pt x="93" y="25"/>
                    </a:cubicBezTo>
                    <a:lnTo>
                      <a:pt x="93" y="34"/>
                    </a:lnTo>
                    <a:close/>
                    <a:moveTo>
                      <a:pt x="110" y="17"/>
                    </a:moveTo>
                    <a:cubicBezTo>
                      <a:pt x="8" y="17"/>
                      <a:pt x="8" y="17"/>
                      <a:pt x="8" y="17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110" y="8"/>
                      <a:pt x="110" y="8"/>
                      <a:pt x="110" y="8"/>
                    </a:cubicBezTo>
                    <a:lnTo>
                      <a:pt x="110" y="17"/>
                    </a:lnTo>
                    <a:close/>
                    <a:moveTo>
                      <a:pt x="72" y="135"/>
                    </a:moveTo>
                    <a:cubicBezTo>
                      <a:pt x="69" y="135"/>
                      <a:pt x="68" y="137"/>
                      <a:pt x="68" y="139"/>
                    </a:cubicBezTo>
                    <a:cubicBezTo>
                      <a:pt x="68" y="141"/>
                      <a:pt x="69" y="143"/>
                      <a:pt x="72" y="143"/>
                    </a:cubicBezTo>
                    <a:cubicBezTo>
                      <a:pt x="74" y="143"/>
                      <a:pt x="76" y="141"/>
                      <a:pt x="76" y="139"/>
                    </a:cubicBezTo>
                    <a:cubicBezTo>
                      <a:pt x="76" y="137"/>
                      <a:pt x="74" y="135"/>
                      <a:pt x="72" y="135"/>
                    </a:cubicBezTo>
                    <a:close/>
                    <a:moveTo>
                      <a:pt x="76" y="67"/>
                    </a:moveTo>
                    <a:cubicBezTo>
                      <a:pt x="71" y="67"/>
                      <a:pt x="68" y="71"/>
                      <a:pt x="68" y="76"/>
                    </a:cubicBezTo>
                    <a:cubicBezTo>
                      <a:pt x="68" y="80"/>
                      <a:pt x="71" y="84"/>
                      <a:pt x="76" y="84"/>
                    </a:cubicBezTo>
                    <a:cubicBezTo>
                      <a:pt x="81" y="84"/>
                      <a:pt x="84" y="80"/>
                      <a:pt x="84" y="76"/>
                    </a:cubicBezTo>
                    <a:cubicBezTo>
                      <a:pt x="84" y="71"/>
                      <a:pt x="81" y="67"/>
                      <a:pt x="76" y="67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504">
                <a:extLst>
                  <a:ext uri="{FF2B5EF4-FFF2-40B4-BE49-F238E27FC236}">
                    <a16:creationId xmlns:a16="http://schemas.microsoft.com/office/drawing/2014/main" id="{A0A9AE56-0C62-2E2B-EB5A-62191EF36C7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85367" y="5251044"/>
                <a:ext cx="379684" cy="377444"/>
              </a:xfrm>
              <a:custGeom>
                <a:avLst/>
                <a:gdLst>
                  <a:gd name="T0" fmla="*/ 85 w 186"/>
                  <a:gd name="T1" fmla="*/ 93 h 185"/>
                  <a:gd name="T2" fmla="*/ 101 w 186"/>
                  <a:gd name="T3" fmla="*/ 93 h 185"/>
                  <a:gd name="T4" fmla="*/ 186 w 186"/>
                  <a:gd name="T5" fmla="*/ 93 h 185"/>
                  <a:gd name="T6" fmla="*/ 159 w 186"/>
                  <a:gd name="T7" fmla="*/ 27 h 185"/>
                  <a:gd name="T8" fmla="*/ 93 w 186"/>
                  <a:gd name="T9" fmla="*/ 0 h 185"/>
                  <a:gd name="T10" fmla="*/ 27 w 186"/>
                  <a:gd name="T11" fmla="*/ 27 h 185"/>
                  <a:gd name="T12" fmla="*/ 0 w 186"/>
                  <a:gd name="T13" fmla="*/ 93 h 185"/>
                  <a:gd name="T14" fmla="*/ 27 w 186"/>
                  <a:gd name="T15" fmla="*/ 158 h 185"/>
                  <a:gd name="T16" fmla="*/ 93 w 186"/>
                  <a:gd name="T17" fmla="*/ 185 h 185"/>
                  <a:gd name="T18" fmla="*/ 159 w 186"/>
                  <a:gd name="T19" fmla="*/ 158 h 185"/>
                  <a:gd name="T20" fmla="*/ 186 w 186"/>
                  <a:gd name="T21" fmla="*/ 93 h 185"/>
                  <a:gd name="T22" fmla="*/ 36 w 186"/>
                  <a:gd name="T23" fmla="*/ 74 h 185"/>
                  <a:gd name="T24" fmla="*/ 36 w 186"/>
                  <a:gd name="T25" fmla="*/ 111 h 185"/>
                  <a:gd name="T26" fmla="*/ 60 w 186"/>
                  <a:gd name="T27" fmla="*/ 79 h 185"/>
                  <a:gd name="T28" fmla="*/ 44 w 186"/>
                  <a:gd name="T29" fmla="*/ 72 h 185"/>
                  <a:gd name="T30" fmla="*/ 60 w 186"/>
                  <a:gd name="T31" fmla="*/ 79 h 185"/>
                  <a:gd name="T32" fmla="*/ 44 w 186"/>
                  <a:gd name="T33" fmla="*/ 113 h 185"/>
                  <a:gd name="T34" fmla="*/ 60 w 186"/>
                  <a:gd name="T35" fmla="*/ 107 h 185"/>
                  <a:gd name="T36" fmla="*/ 33 w 186"/>
                  <a:gd name="T37" fmla="*/ 152 h 185"/>
                  <a:gd name="T38" fmla="*/ 61 w 186"/>
                  <a:gd name="T39" fmla="*/ 124 h 185"/>
                  <a:gd name="T40" fmla="*/ 33 w 186"/>
                  <a:gd name="T41" fmla="*/ 152 h 185"/>
                  <a:gd name="T42" fmla="*/ 39 w 186"/>
                  <a:gd name="T43" fmla="*/ 65 h 185"/>
                  <a:gd name="T44" fmla="*/ 66 w 186"/>
                  <a:gd name="T45" fmla="*/ 39 h 185"/>
                  <a:gd name="T46" fmla="*/ 116 w 186"/>
                  <a:gd name="T47" fmla="*/ 60 h 185"/>
                  <a:gd name="T48" fmla="*/ 100 w 186"/>
                  <a:gd name="T49" fmla="*/ 53 h 185"/>
                  <a:gd name="T50" fmla="*/ 116 w 186"/>
                  <a:gd name="T51" fmla="*/ 60 h 185"/>
                  <a:gd name="T52" fmla="*/ 112 w 186"/>
                  <a:gd name="T53" fmla="*/ 35 h 185"/>
                  <a:gd name="T54" fmla="*/ 74 w 186"/>
                  <a:gd name="T55" fmla="*/ 35 h 185"/>
                  <a:gd name="T56" fmla="*/ 73 w 186"/>
                  <a:gd name="T57" fmla="*/ 43 h 185"/>
                  <a:gd name="T58" fmla="*/ 79 w 186"/>
                  <a:gd name="T59" fmla="*/ 59 h 185"/>
                  <a:gd name="T60" fmla="*/ 73 w 186"/>
                  <a:gd name="T61" fmla="*/ 43 h 185"/>
                  <a:gd name="T62" fmla="*/ 79 w 186"/>
                  <a:gd name="T63" fmla="*/ 126 h 185"/>
                  <a:gd name="T64" fmla="*/ 73 w 186"/>
                  <a:gd name="T65" fmla="*/ 142 h 185"/>
                  <a:gd name="T66" fmla="*/ 93 w 186"/>
                  <a:gd name="T67" fmla="*/ 177 h 185"/>
                  <a:gd name="T68" fmla="*/ 93 w 186"/>
                  <a:gd name="T69" fmla="*/ 137 h 185"/>
                  <a:gd name="T70" fmla="*/ 93 w 186"/>
                  <a:gd name="T71" fmla="*/ 177 h 185"/>
                  <a:gd name="T72" fmla="*/ 100 w 186"/>
                  <a:gd name="T73" fmla="*/ 132 h 185"/>
                  <a:gd name="T74" fmla="*/ 116 w 186"/>
                  <a:gd name="T75" fmla="*/ 125 h 185"/>
                  <a:gd name="T76" fmla="*/ 118 w 186"/>
                  <a:gd name="T77" fmla="*/ 103 h 185"/>
                  <a:gd name="T78" fmla="*/ 103 w 186"/>
                  <a:gd name="T79" fmla="*/ 118 h 185"/>
                  <a:gd name="T80" fmla="*/ 83 w 186"/>
                  <a:gd name="T81" fmla="*/ 118 h 185"/>
                  <a:gd name="T82" fmla="*/ 68 w 186"/>
                  <a:gd name="T83" fmla="*/ 103 h 185"/>
                  <a:gd name="T84" fmla="*/ 68 w 186"/>
                  <a:gd name="T85" fmla="*/ 82 h 185"/>
                  <a:gd name="T86" fmla="*/ 83 w 186"/>
                  <a:gd name="T87" fmla="*/ 68 h 185"/>
                  <a:gd name="T88" fmla="*/ 103 w 186"/>
                  <a:gd name="T89" fmla="*/ 68 h 185"/>
                  <a:gd name="T90" fmla="*/ 118 w 186"/>
                  <a:gd name="T91" fmla="*/ 82 h 185"/>
                  <a:gd name="T92" fmla="*/ 118 w 186"/>
                  <a:gd name="T93" fmla="*/ 103 h 185"/>
                  <a:gd name="T94" fmla="*/ 147 w 186"/>
                  <a:gd name="T95" fmla="*/ 65 h 185"/>
                  <a:gd name="T96" fmla="*/ 120 w 186"/>
                  <a:gd name="T97" fmla="*/ 39 h 185"/>
                  <a:gd name="T98" fmla="*/ 133 w 186"/>
                  <a:gd name="T99" fmla="*/ 86 h 185"/>
                  <a:gd name="T100" fmla="*/ 126 w 186"/>
                  <a:gd name="T101" fmla="*/ 69 h 185"/>
                  <a:gd name="T102" fmla="*/ 133 w 186"/>
                  <a:gd name="T103" fmla="*/ 86 h 185"/>
                  <a:gd name="T104" fmla="*/ 142 w 186"/>
                  <a:gd name="T105" fmla="*/ 113 h 185"/>
                  <a:gd name="T106" fmla="*/ 126 w 186"/>
                  <a:gd name="T107" fmla="*/ 107 h 185"/>
                  <a:gd name="T108" fmla="*/ 153 w 186"/>
                  <a:gd name="T109" fmla="*/ 152 h 185"/>
                  <a:gd name="T110" fmla="*/ 125 w 186"/>
                  <a:gd name="T111" fmla="*/ 124 h 185"/>
                  <a:gd name="T112" fmla="*/ 153 w 186"/>
                  <a:gd name="T113" fmla="*/ 152 h 185"/>
                  <a:gd name="T114" fmla="*/ 138 w 186"/>
                  <a:gd name="T115" fmla="*/ 93 h 185"/>
                  <a:gd name="T116" fmla="*/ 177 w 186"/>
                  <a:gd name="T117" fmla="*/ 93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186" h="185">
                    <a:moveTo>
                      <a:pt x="93" y="84"/>
                    </a:moveTo>
                    <a:cubicBezTo>
                      <a:pt x="88" y="84"/>
                      <a:pt x="85" y="88"/>
                      <a:pt x="85" y="93"/>
                    </a:cubicBezTo>
                    <a:cubicBezTo>
                      <a:pt x="85" y="97"/>
                      <a:pt x="88" y="101"/>
                      <a:pt x="93" y="101"/>
                    </a:cubicBezTo>
                    <a:cubicBezTo>
                      <a:pt x="98" y="101"/>
                      <a:pt x="101" y="97"/>
                      <a:pt x="101" y="93"/>
                    </a:cubicBezTo>
                    <a:cubicBezTo>
                      <a:pt x="101" y="88"/>
                      <a:pt x="98" y="84"/>
                      <a:pt x="93" y="84"/>
                    </a:cubicBezTo>
                    <a:close/>
                    <a:moveTo>
                      <a:pt x="186" y="93"/>
                    </a:moveTo>
                    <a:cubicBezTo>
                      <a:pt x="186" y="83"/>
                      <a:pt x="174" y="74"/>
                      <a:pt x="154" y="67"/>
                    </a:cubicBezTo>
                    <a:cubicBezTo>
                      <a:pt x="163" y="49"/>
                      <a:pt x="166" y="34"/>
                      <a:pt x="159" y="27"/>
                    </a:cubicBezTo>
                    <a:cubicBezTo>
                      <a:pt x="151" y="20"/>
                      <a:pt x="136" y="22"/>
                      <a:pt x="118" y="32"/>
                    </a:cubicBezTo>
                    <a:cubicBezTo>
                      <a:pt x="112" y="12"/>
                      <a:pt x="103" y="0"/>
                      <a:pt x="93" y="0"/>
                    </a:cubicBezTo>
                    <a:cubicBezTo>
                      <a:pt x="83" y="0"/>
                      <a:pt x="74" y="12"/>
                      <a:pt x="68" y="32"/>
                    </a:cubicBezTo>
                    <a:cubicBezTo>
                      <a:pt x="50" y="22"/>
                      <a:pt x="35" y="20"/>
                      <a:pt x="27" y="27"/>
                    </a:cubicBezTo>
                    <a:cubicBezTo>
                      <a:pt x="20" y="34"/>
                      <a:pt x="23" y="49"/>
                      <a:pt x="32" y="67"/>
                    </a:cubicBezTo>
                    <a:cubicBezTo>
                      <a:pt x="12" y="74"/>
                      <a:pt x="0" y="83"/>
                      <a:pt x="0" y="93"/>
                    </a:cubicBezTo>
                    <a:cubicBezTo>
                      <a:pt x="0" y="103"/>
                      <a:pt x="12" y="112"/>
                      <a:pt x="32" y="118"/>
                    </a:cubicBezTo>
                    <a:cubicBezTo>
                      <a:pt x="23" y="136"/>
                      <a:pt x="20" y="151"/>
                      <a:pt x="27" y="158"/>
                    </a:cubicBezTo>
                    <a:cubicBezTo>
                      <a:pt x="35" y="165"/>
                      <a:pt x="50" y="163"/>
                      <a:pt x="68" y="154"/>
                    </a:cubicBezTo>
                    <a:cubicBezTo>
                      <a:pt x="74" y="173"/>
                      <a:pt x="83" y="185"/>
                      <a:pt x="93" y="185"/>
                    </a:cubicBezTo>
                    <a:cubicBezTo>
                      <a:pt x="103" y="185"/>
                      <a:pt x="112" y="173"/>
                      <a:pt x="118" y="154"/>
                    </a:cubicBezTo>
                    <a:cubicBezTo>
                      <a:pt x="136" y="163"/>
                      <a:pt x="151" y="165"/>
                      <a:pt x="159" y="158"/>
                    </a:cubicBezTo>
                    <a:cubicBezTo>
                      <a:pt x="166" y="151"/>
                      <a:pt x="163" y="136"/>
                      <a:pt x="154" y="118"/>
                    </a:cubicBezTo>
                    <a:cubicBezTo>
                      <a:pt x="174" y="112"/>
                      <a:pt x="186" y="103"/>
                      <a:pt x="186" y="93"/>
                    </a:cubicBezTo>
                    <a:close/>
                    <a:moveTo>
                      <a:pt x="9" y="93"/>
                    </a:moveTo>
                    <a:cubicBezTo>
                      <a:pt x="9" y="85"/>
                      <a:pt x="19" y="79"/>
                      <a:pt x="36" y="74"/>
                    </a:cubicBezTo>
                    <a:cubicBezTo>
                      <a:pt x="39" y="80"/>
                      <a:pt x="43" y="86"/>
                      <a:pt x="48" y="93"/>
                    </a:cubicBezTo>
                    <a:cubicBezTo>
                      <a:pt x="43" y="99"/>
                      <a:pt x="39" y="105"/>
                      <a:pt x="36" y="111"/>
                    </a:cubicBezTo>
                    <a:cubicBezTo>
                      <a:pt x="19" y="107"/>
                      <a:pt x="9" y="100"/>
                      <a:pt x="9" y="93"/>
                    </a:cubicBezTo>
                    <a:close/>
                    <a:moveTo>
                      <a:pt x="60" y="79"/>
                    </a:moveTo>
                    <a:cubicBezTo>
                      <a:pt x="58" y="81"/>
                      <a:pt x="55" y="84"/>
                      <a:pt x="53" y="86"/>
                    </a:cubicBezTo>
                    <a:cubicBezTo>
                      <a:pt x="50" y="81"/>
                      <a:pt x="46" y="77"/>
                      <a:pt x="44" y="72"/>
                    </a:cubicBezTo>
                    <a:cubicBezTo>
                      <a:pt x="49" y="71"/>
                      <a:pt x="54" y="70"/>
                      <a:pt x="60" y="69"/>
                    </a:cubicBezTo>
                    <a:cubicBezTo>
                      <a:pt x="60" y="72"/>
                      <a:pt x="60" y="76"/>
                      <a:pt x="60" y="79"/>
                    </a:cubicBezTo>
                    <a:close/>
                    <a:moveTo>
                      <a:pt x="60" y="116"/>
                    </a:moveTo>
                    <a:cubicBezTo>
                      <a:pt x="54" y="115"/>
                      <a:pt x="49" y="114"/>
                      <a:pt x="44" y="113"/>
                    </a:cubicBezTo>
                    <a:cubicBezTo>
                      <a:pt x="46" y="109"/>
                      <a:pt x="50" y="104"/>
                      <a:pt x="53" y="99"/>
                    </a:cubicBezTo>
                    <a:cubicBezTo>
                      <a:pt x="55" y="102"/>
                      <a:pt x="58" y="104"/>
                      <a:pt x="60" y="107"/>
                    </a:cubicBezTo>
                    <a:cubicBezTo>
                      <a:pt x="60" y="110"/>
                      <a:pt x="60" y="113"/>
                      <a:pt x="60" y="116"/>
                    </a:cubicBezTo>
                    <a:close/>
                    <a:moveTo>
                      <a:pt x="33" y="152"/>
                    </a:moveTo>
                    <a:cubicBezTo>
                      <a:pt x="28" y="147"/>
                      <a:pt x="31" y="135"/>
                      <a:pt x="39" y="120"/>
                    </a:cubicBezTo>
                    <a:cubicBezTo>
                      <a:pt x="46" y="122"/>
                      <a:pt x="53" y="123"/>
                      <a:pt x="61" y="124"/>
                    </a:cubicBezTo>
                    <a:cubicBezTo>
                      <a:pt x="62" y="132"/>
                      <a:pt x="64" y="140"/>
                      <a:pt x="66" y="146"/>
                    </a:cubicBezTo>
                    <a:cubicBezTo>
                      <a:pt x="51" y="155"/>
                      <a:pt x="39" y="158"/>
                      <a:pt x="33" y="152"/>
                    </a:cubicBezTo>
                    <a:close/>
                    <a:moveTo>
                      <a:pt x="61" y="61"/>
                    </a:moveTo>
                    <a:cubicBezTo>
                      <a:pt x="53" y="62"/>
                      <a:pt x="46" y="63"/>
                      <a:pt x="39" y="65"/>
                    </a:cubicBezTo>
                    <a:cubicBezTo>
                      <a:pt x="31" y="50"/>
                      <a:pt x="28" y="38"/>
                      <a:pt x="33" y="33"/>
                    </a:cubicBezTo>
                    <a:cubicBezTo>
                      <a:pt x="39" y="28"/>
                      <a:pt x="51" y="31"/>
                      <a:pt x="66" y="39"/>
                    </a:cubicBezTo>
                    <a:cubicBezTo>
                      <a:pt x="64" y="46"/>
                      <a:pt x="62" y="53"/>
                      <a:pt x="61" y="61"/>
                    </a:cubicBezTo>
                    <a:close/>
                    <a:moveTo>
                      <a:pt x="116" y="60"/>
                    </a:moveTo>
                    <a:cubicBezTo>
                      <a:pt x="113" y="60"/>
                      <a:pt x="110" y="60"/>
                      <a:pt x="107" y="59"/>
                    </a:cubicBezTo>
                    <a:cubicBezTo>
                      <a:pt x="104" y="57"/>
                      <a:pt x="102" y="55"/>
                      <a:pt x="100" y="53"/>
                    </a:cubicBezTo>
                    <a:cubicBezTo>
                      <a:pt x="104" y="49"/>
                      <a:pt x="109" y="46"/>
                      <a:pt x="114" y="43"/>
                    </a:cubicBezTo>
                    <a:cubicBezTo>
                      <a:pt x="115" y="48"/>
                      <a:pt x="116" y="54"/>
                      <a:pt x="116" y="60"/>
                    </a:cubicBezTo>
                    <a:close/>
                    <a:moveTo>
                      <a:pt x="93" y="8"/>
                    </a:moveTo>
                    <a:cubicBezTo>
                      <a:pt x="100" y="8"/>
                      <a:pt x="107" y="19"/>
                      <a:pt x="112" y="35"/>
                    </a:cubicBezTo>
                    <a:cubicBezTo>
                      <a:pt x="106" y="39"/>
                      <a:pt x="99" y="43"/>
                      <a:pt x="93" y="48"/>
                    </a:cubicBezTo>
                    <a:cubicBezTo>
                      <a:pt x="87" y="43"/>
                      <a:pt x="80" y="39"/>
                      <a:pt x="74" y="35"/>
                    </a:cubicBezTo>
                    <a:cubicBezTo>
                      <a:pt x="79" y="19"/>
                      <a:pt x="86" y="8"/>
                      <a:pt x="93" y="8"/>
                    </a:cubicBezTo>
                    <a:close/>
                    <a:moveTo>
                      <a:pt x="73" y="43"/>
                    </a:moveTo>
                    <a:cubicBezTo>
                      <a:pt x="77" y="46"/>
                      <a:pt x="82" y="49"/>
                      <a:pt x="86" y="53"/>
                    </a:cubicBezTo>
                    <a:cubicBezTo>
                      <a:pt x="84" y="55"/>
                      <a:pt x="82" y="57"/>
                      <a:pt x="79" y="59"/>
                    </a:cubicBezTo>
                    <a:cubicBezTo>
                      <a:pt x="76" y="60"/>
                      <a:pt x="73" y="60"/>
                      <a:pt x="70" y="60"/>
                    </a:cubicBezTo>
                    <a:cubicBezTo>
                      <a:pt x="70" y="54"/>
                      <a:pt x="71" y="48"/>
                      <a:pt x="73" y="43"/>
                    </a:cubicBezTo>
                    <a:close/>
                    <a:moveTo>
                      <a:pt x="70" y="125"/>
                    </a:moveTo>
                    <a:cubicBezTo>
                      <a:pt x="73" y="126"/>
                      <a:pt x="76" y="126"/>
                      <a:pt x="79" y="126"/>
                    </a:cubicBezTo>
                    <a:cubicBezTo>
                      <a:pt x="82" y="128"/>
                      <a:pt x="84" y="130"/>
                      <a:pt x="86" y="132"/>
                    </a:cubicBezTo>
                    <a:cubicBezTo>
                      <a:pt x="82" y="136"/>
                      <a:pt x="77" y="139"/>
                      <a:pt x="73" y="142"/>
                    </a:cubicBezTo>
                    <a:cubicBezTo>
                      <a:pt x="71" y="137"/>
                      <a:pt x="70" y="131"/>
                      <a:pt x="70" y="125"/>
                    </a:cubicBezTo>
                    <a:close/>
                    <a:moveTo>
                      <a:pt x="93" y="177"/>
                    </a:moveTo>
                    <a:cubicBezTo>
                      <a:pt x="86" y="177"/>
                      <a:pt x="79" y="167"/>
                      <a:pt x="74" y="150"/>
                    </a:cubicBezTo>
                    <a:cubicBezTo>
                      <a:pt x="80" y="147"/>
                      <a:pt x="87" y="142"/>
                      <a:pt x="93" y="137"/>
                    </a:cubicBezTo>
                    <a:cubicBezTo>
                      <a:pt x="99" y="142"/>
                      <a:pt x="106" y="147"/>
                      <a:pt x="112" y="150"/>
                    </a:cubicBezTo>
                    <a:cubicBezTo>
                      <a:pt x="107" y="167"/>
                      <a:pt x="100" y="177"/>
                      <a:pt x="93" y="177"/>
                    </a:cubicBezTo>
                    <a:close/>
                    <a:moveTo>
                      <a:pt x="114" y="142"/>
                    </a:moveTo>
                    <a:cubicBezTo>
                      <a:pt x="109" y="139"/>
                      <a:pt x="104" y="136"/>
                      <a:pt x="100" y="132"/>
                    </a:cubicBezTo>
                    <a:cubicBezTo>
                      <a:pt x="102" y="130"/>
                      <a:pt x="104" y="128"/>
                      <a:pt x="107" y="126"/>
                    </a:cubicBezTo>
                    <a:cubicBezTo>
                      <a:pt x="110" y="126"/>
                      <a:pt x="113" y="126"/>
                      <a:pt x="116" y="125"/>
                    </a:cubicBezTo>
                    <a:cubicBezTo>
                      <a:pt x="116" y="131"/>
                      <a:pt x="115" y="137"/>
                      <a:pt x="114" y="142"/>
                    </a:cubicBezTo>
                    <a:close/>
                    <a:moveTo>
                      <a:pt x="118" y="103"/>
                    </a:moveTo>
                    <a:cubicBezTo>
                      <a:pt x="116" y="106"/>
                      <a:pt x="113" y="108"/>
                      <a:pt x="111" y="111"/>
                    </a:cubicBezTo>
                    <a:cubicBezTo>
                      <a:pt x="108" y="113"/>
                      <a:pt x="106" y="115"/>
                      <a:pt x="103" y="118"/>
                    </a:cubicBezTo>
                    <a:cubicBezTo>
                      <a:pt x="100" y="118"/>
                      <a:pt x="97" y="118"/>
                      <a:pt x="93" y="118"/>
                    </a:cubicBezTo>
                    <a:cubicBezTo>
                      <a:pt x="89" y="118"/>
                      <a:pt x="86" y="118"/>
                      <a:pt x="83" y="118"/>
                    </a:cubicBezTo>
                    <a:cubicBezTo>
                      <a:pt x="80" y="115"/>
                      <a:pt x="78" y="113"/>
                      <a:pt x="75" y="111"/>
                    </a:cubicBezTo>
                    <a:cubicBezTo>
                      <a:pt x="73" y="108"/>
                      <a:pt x="70" y="106"/>
                      <a:pt x="68" y="103"/>
                    </a:cubicBezTo>
                    <a:cubicBezTo>
                      <a:pt x="68" y="100"/>
                      <a:pt x="68" y="96"/>
                      <a:pt x="68" y="93"/>
                    </a:cubicBezTo>
                    <a:cubicBezTo>
                      <a:pt x="68" y="89"/>
                      <a:pt x="68" y="86"/>
                      <a:pt x="68" y="82"/>
                    </a:cubicBezTo>
                    <a:cubicBezTo>
                      <a:pt x="70" y="80"/>
                      <a:pt x="73" y="77"/>
                      <a:pt x="75" y="75"/>
                    </a:cubicBezTo>
                    <a:cubicBezTo>
                      <a:pt x="78" y="72"/>
                      <a:pt x="80" y="70"/>
                      <a:pt x="83" y="68"/>
                    </a:cubicBezTo>
                    <a:cubicBezTo>
                      <a:pt x="86" y="67"/>
                      <a:pt x="89" y="67"/>
                      <a:pt x="93" y="67"/>
                    </a:cubicBezTo>
                    <a:cubicBezTo>
                      <a:pt x="97" y="67"/>
                      <a:pt x="100" y="67"/>
                      <a:pt x="103" y="68"/>
                    </a:cubicBezTo>
                    <a:cubicBezTo>
                      <a:pt x="106" y="70"/>
                      <a:pt x="108" y="72"/>
                      <a:pt x="111" y="75"/>
                    </a:cubicBezTo>
                    <a:cubicBezTo>
                      <a:pt x="113" y="77"/>
                      <a:pt x="116" y="80"/>
                      <a:pt x="118" y="82"/>
                    </a:cubicBezTo>
                    <a:cubicBezTo>
                      <a:pt x="118" y="86"/>
                      <a:pt x="118" y="89"/>
                      <a:pt x="118" y="93"/>
                    </a:cubicBezTo>
                    <a:cubicBezTo>
                      <a:pt x="118" y="96"/>
                      <a:pt x="118" y="100"/>
                      <a:pt x="118" y="103"/>
                    </a:cubicBezTo>
                    <a:close/>
                    <a:moveTo>
                      <a:pt x="153" y="33"/>
                    </a:moveTo>
                    <a:cubicBezTo>
                      <a:pt x="158" y="38"/>
                      <a:pt x="155" y="50"/>
                      <a:pt x="147" y="65"/>
                    </a:cubicBezTo>
                    <a:cubicBezTo>
                      <a:pt x="140" y="63"/>
                      <a:pt x="133" y="62"/>
                      <a:pt x="125" y="61"/>
                    </a:cubicBezTo>
                    <a:cubicBezTo>
                      <a:pt x="124" y="53"/>
                      <a:pt x="122" y="46"/>
                      <a:pt x="120" y="39"/>
                    </a:cubicBezTo>
                    <a:cubicBezTo>
                      <a:pt x="135" y="31"/>
                      <a:pt x="147" y="28"/>
                      <a:pt x="153" y="33"/>
                    </a:cubicBezTo>
                    <a:close/>
                    <a:moveTo>
                      <a:pt x="133" y="86"/>
                    </a:moveTo>
                    <a:cubicBezTo>
                      <a:pt x="131" y="84"/>
                      <a:pt x="128" y="81"/>
                      <a:pt x="126" y="79"/>
                    </a:cubicBezTo>
                    <a:cubicBezTo>
                      <a:pt x="126" y="76"/>
                      <a:pt x="126" y="72"/>
                      <a:pt x="126" y="69"/>
                    </a:cubicBezTo>
                    <a:cubicBezTo>
                      <a:pt x="132" y="70"/>
                      <a:pt x="137" y="71"/>
                      <a:pt x="142" y="72"/>
                    </a:cubicBezTo>
                    <a:cubicBezTo>
                      <a:pt x="140" y="77"/>
                      <a:pt x="136" y="81"/>
                      <a:pt x="133" y="86"/>
                    </a:cubicBezTo>
                    <a:close/>
                    <a:moveTo>
                      <a:pt x="133" y="99"/>
                    </a:moveTo>
                    <a:cubicBezTo>
                      <a:pt x="136" y="104"/>
                      <a:pt x="140" y="109"/>
                      <a:pt x="142" y="113"/>
                    </a:cubicBezTo>
                    <a:cubicBezTo>
                      <a:pt x="137" y="114"/>
                      <a:pt x="132" y="115"/>
                      <a:pt x="126" y="116"/>
                    </a:cubicBezTo>
                    <a:cubicBezTo>
                      <a:pt x="126" y="113"/>
                      <a:pt x="126" y="110"/>
                      <a:pt x="126" y="107"/>
                    </a:cubicBezTo>
                    <a:cubicBezTo>
                      <a:pt x="129" y="104"/>
                      <a:pt x="131" y="102"/>
                      <a:pt x="133" y="99"/>
                    </a:cubicBezTo>
                    <a:close/>
                    <a:moveTo>
                      <a:pt x="153" y="152"/>
                    </a:moveTo>
                    <a:cubicBezTo>
                      <a:pt x="147" y="158"/>
                      <a:pt x="135" y="155"/>
                      <a:pt x="120" y="146"/>
                    </a:cubicBezTo>
                    <a:cubicBezTo>
                      <a:pt x="122" y="140"/>
                      <a:pt x="124" y="132"/>
                      <a:pt x="125" y="124"/>
                    </a:cubicBezTo>
                    <a:cubicBezTo>
                      <a:pt x="133" y="123"/>
                      <a:pt x="140" y="122"/>
                      <a:pt x="147" y="120"/>
                    </a:cubicBezTo>
                    <a:cubicBezTo>
                      <a:pt x="155" y="135"/>
                      <a:pt x="158" y="147"/>
                      <a:pt x="153" y="152"/>
                    </a:cubicBezTo>
                    <a:close/>
                    <a:moveTo>
                      <a:pt x="150" y="111"/>
                    </a:moveTo>
                    <a:cubicBezTo>
                      <a:pt x="147" y="105"/>
                      <a:pt x="143" y="99"/>
                      <a:pt x="138" y="93"/>
                    </a:cubicBezTo>
                    <a:cubicBezTo>
                      <a:pt x="143" y="86"/>
                      <a:pt x="147" y="80"/>
                      <a:pt x="150" y="74"/>
                    </a:cubicBezTo>
                    <a:cubicBezTo>
                      <a:pt x="167" y="79"/>
                      <a:pt x="177" y="85"/>
                      <a:pt x="177" y="93"/>
                    </a:cubicBezTo>
                    <a:cubicBezTo>
                      <a:pt x="177" y="100"/>
                      <a:pt x="167" y="107"/>
                      <a:pt x="150" y="111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73">
                <a:extLst>
                  <a:ext uri="{FF2B5EF4-FFF2-40B4-BE49-F238E27FC236}">
                    <a16:creationId xmlns:a16="http://schemas.microsoft.com/office/drawing/2014/main" id="{383C5008-B9F2-F3BA-3DBF-6319C8199FE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650722" y="5250266"/>
                <a:ext cx="389753" cy="392019"/>
              </a:xfrm>
              <a:custGeom>
                <a:avLst/>
                <a:gdLst>
                  <a:gd name="T0" fmla="*/ 173 w 189"/>
                  <a:gd name="T1" fmla="*/ 17 h 190"/>
                  <a:gd name="T2" fmla="*/ 113 w 189"/>
                  <a:gd name="T3" fmla="*/ 17 h 190"/>
                  <a:gd name="T4" fmla="*/ 101 w 189"/>
                  <a:gd name="T5" fmla="*/ 45 h 190"/>
                  <a:gd name="T6" fmla="*/ 37 w 189"/>
                  <a:gd name="T7" fmla="*/ 117 h 190"/>
                  <a:gd name="T8" fmla="*/ 29 w 189"/>
                  <a:gd name="T9" fmla="*/ 135 h 190"/>
                  <a:gd name="T10" fmla="*/ 33 w 189"/>
                  <a:gd name="T11" fmla="*/ 148 h 190"/>
                  <a:gd name="T12" fmla="*/ 21 w 189"/>
                  <a:gd name="T13" fmla="*/ 174 h 190"/>
                  <a:gd name="T14" fmla="*/ 21 w 189"/>
                  <a:gd name="T15" fmla="*/ 177 h 190"/>
                  <a:gd name="T16" fmla="*/ 4 w 189"/>
                  <a:gd name="T17" fmla="*/ 182 h 190"/>
                  <a:gd name="T18" fmla="*/ 4 w 189"/>
                  <a:gd name="T19" fmla="*/ 181 h 190"/>
                  <a:gd name="T20" fmla="*/ 0 w 189"/>
                  <a:gd name="T21" fmla="*/ 186 h 190"/>
                  <a:gd name="T22" fmla="*/ 4 w 189"/>
                  <a:gd name="T23" fmla="*/ 190 h 190"/>
                  <a:gd name="T24" fmla="*/ 4 w 189"/>
                  <a:gd name="T25" fmla="*/ 190 h 190"/>
                  <a:gd name="T26" fmla="*/ 28 w 189"/>
                  <a:gd name="T27" fmla="*/ 182 h 190"/>
                  <a:gd name="T28" fmla="*/ 29 w 189"/>
                  <a:gd name="T29" fmla="*/ 172 h 190"/>
                  <a:gd name="T30" fmla="*/ 38 w 189"/>
                  <a:gd name="T31" fmla="*/ 154 h 190"/>
                  <a:gd name="T32" fmla="*/ 54 w 189"/>
                  <a:gd name="T33" fmla="*/ 160 h 190"/>
                  <a:gd name="T34" fmla="*/ 72 w 189"/>
                  <a:gd name="T35" fmla="*/ 153 h 190"/>
                  <a:gd name="T36" fmla="*/ 144 w 189"/>
                  <a:gd name="T37" fmla="*/ 89 h 190"/>
                  <a:gd name="T38" fmla="*/ 173 w 189"/>
                  <a:gd name="T39" fmla="*/ 76 h 190"/>
                  <a:gd name="T40" fmla="*/ 173 w 189"/>
                  <a:gd name="T41" fmla="*/ 17 h 190"/>
                  <a:gd name="T42" fmla="*/ 66 w 189"/>
                  <a:gd name="T43" fmla="*/ 147 h 190"/>
                  <a:gd name="T44" fmla="*/ 54 w 189"/>
                  <a:gd name="T45" fmla="*/ 152 h 190"/>
                  <a:gd name="T46" fmla="*/ 38 w 189"/>
                  <a:gd name="T47" fmla="*/ 135 h 190"/>
                  <a:gd name="T48" fmla="*/ 42 w 189"/>
                  <a:gd name="T49" fmla="*/ 123 h 190"/>
                  <a:gd name="T50" fmla="*/ 102 w 189"/>
                  <a:gd name="T51" fmla="*/ 57 h 190"/>
                  <a:gd name="T52" fmla="*/ 113 w 189"/>
                  <a:gd name="T53" fmla="*/ 76 h 190"/>
                  <a:gd name="T54" fmla="*/ 133 w 189"/>
                  <a:gd name="T55" fmla="*/ 87 h 190"/>
                  <a:gd name="T56" fmla="*/ 66 w 189"/>
                  <a:gd name="T57" fmla="*/ 147 h 190"/>
                  <a:gd name="T58" fmla="*/ 167 w 189"/>
                  <a:gd name="T59" fmla="*/ 70 h 190"/>
                  <a:gd name="T60" fmla="*/ 119 w 189"/>
                  <a:gd name="T61" fmla="*/ 70 h 190"/>
                  <a:gd name="T62" fmla="*/ 119 w 189"/>
                  <a:gd name="T63" fmla="*/ 23 h 190"/>
                  <a:gd name="T64" fmla="*/ 167 w 189"/>
                  <a:gd name="T65" fmla="*/ 23 h 190"/>
                  <a:gd name="T66" fmla="*/ 167 w 189"/>
                  <a:gd name="T67" fmla="*/ 70 h 190"/>
                  <a:gd name="T68" fmla="*/ 78 w 189"/>
                  <a:gd name="T69" fmla="*/ 105 h 190"/>
                  <a:gd name="T70" fmla="*/ 84 w 189"/>
                  <a:gd name="T71" fmla="*/ 111 h 190"/>
                  <a:gd name="T72" fmla="*/ 111 w 189"/>
                  <a:gd name="T73" fmla="*/ 90 h 190"/>
                  <a:gd name="T74" fmla="*/ 99 w 189"/>
                  <a:gd name="T75" fmla="*/ 78 h 190"/>
                  <a:gd name="T76" fmla="*/ 78 w 189"/>
                  <a:gd name="T77" fmla="*/ 105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89" h="190">
                    <a:moveTo>
                      <a:pt x="173" y="17"/>
                    </a:moveTo>
                    <a:cubicBezTo>
                      <a:pt x="156" y="0"/>
                      <a:pt x="130" y="0"/>
                      <a:pt x="113" y="17"/>
                    </a:cubicBezTo>
                    <a:cubicBezTo>
                      <a:pt x="105" y="25"/>
                      <a:pt x="101" y="35"/>
                      <a:pt x="101" y="45"/>
                    </a:cubicBezTo>
                    <a:cubicBezTo>
                      <a:pt x="37" y="117"/>
                      <a:pt x="37" y="117"/>
                      <a:pt x="37" y="117"/>
                    </a:cubicBezTo>
                    <a:cubicBezTo>
                      <a:pt x="32" y="122"/>
                      <a:pt x="29" y="128"/>
                      <a:pt x="29" y="135"/>
                    </a:cubicBezTo>
                    <a:cubicBezTo>
                      <a:pt x="29" y="140"/>
                      <a:pt x="30" y="144"/>
                      <a:pt x="33" y="148"/>
                    </a:cubicBezTo>
                    <a:cubicBezTo>
                      <a:pt x="21" y="155"/>
                      <a:pt x="16" y="161"/>
                      <a:pt x="21" y="174"/>
                    </a:cubicBezTo>
                    <a:cubicBezTo>
                      <a:pt x="21" y="176"/>
                      <a:pt x="21" y="177"/>
                      <a:pt x="21" y="177"/>
                    </a:cubicBezTo>
                    <a:cubicBezTo>
                      <a:pt x="19" y="180"/>
                      <a:pt x="10" y="181"/>
                      <a:pt x="4" y="182"/>
                    </a:cubicBezTo>
                    <a:cubicBezTo>
                      <a:pt x="4" y="182"/>
                      <a:pt x="4" y="181"/>
                      <a:pt x="4" y="181"/>
                    </a:cubicBezTo>
                    <a:cubicBezTo>
                      <a:pt x="1" y="181"/>
                      <a:pt x="0" y="183"/>
                      <a:pt x="0" y="186"/>
                    </a:cubicBezTo>
                    <a:cubicBezTo>
                      <a:pt x="0" y="188"/>
                      <a:pt x="1" y="190"/>
                      <a:pt x="4" y="190"/>
                    </a:cubicBezTo>
                    <a:cubicBezTo>
                      <a:pt x="4" y="190"/>
                      <a:pt x="4" y="190"/>
                      <a:pt x="4" y="190"/>
                    </a:cubicBezTo>
                    <a:cubicBezTo>
                      <a:pt x="7" y="190"/>
                      <a:pt x="22" y="190"/>
                      <a:pt x="28" y="182"/>
                    </a:cubicBezTo>
                    <a:cubicBezTo>
                      <a:pt x="29" y="180"/>
                      <a:pt x="30" y="176"/>
                      <a:pt x="29" y="172"/>
                    </a:cubicBezTo>
                    <a:cubicBezTo>
                      <a:pt x="26" y="164"/>
                      <a:pt x="27" y="161"/>
                      <a:pt x="38" y="154"/>
                    </a:cubicBezTo>
                    <a:cubicBezTo>
                      <a:pt x="43" y="158"/>
                      <a:pt x="48" y="160"/>
                      <a:pt x="54" y="160"/>
                    </a:cubicBezTo>
                    <a:cubicBezTo>
                      <a:pt x="61" y="160"/>
                      <a:pt x="68" y="158"/>
                      <a:pt x="72" y="153"/>
                    </a:cubicBezTo>
                    <a:cubicBezTo>
                      <a:pt x="144" y="89"/>
                      <a:pt x="144" y="89"/>
                      <a:pt x="144" y="89"/>
                    </a:cubicBezTo>
                    <a:cubicBezTo>
                      <a:pt x="155" y="88"/>
                      <a:pt x="165" y="84"/>
                      <a:pt x="173" y="76"/>
                    </a:cubicBezTo>
                    <a:cubicBezTo>
                      <a:pt x="189" y="60"/>
                      <a:pt x="189" y="33"/>
                      <a:pt x="173" y="17"/>
                    </a:cubicBezTo>
                    <a:close/>
                    <a:moveTo>
                      <a:pt x="66" y="147"/>
                    </a:moveTo>
                    <a:cubicBezTo>
                      <a:pt x="63" y="150"/>
                      <a:pt x="59" y="152"/>
                      <a:pt x="54" y="152"/>
                    </a:cubicBezTo>
                    <a:cubicBezTo>
                      <a:pt x="45" y="152"/>
                      <a:pt x="38" y="144"/>
                      <a:pt x="38" y="135"/>
                    </a:cubicBezTo>
                    <a:cubicBezTo>
                      <a:pt x="38" y="130"/>
                      <a:pt x="39" y="126"/>
                      <a:pt x="42" y="123"/>
                    </a:cubicBezTo>
                    <a:cubicBezTo>
                      <a:pt x="102" y="57"/>
                      <a:pt x="102" y="57"/>
                      <a:pt x="102" y="57"/>
                    </a:cubicBezTo>
                    <a:cubicBezTo>
                      <a:pt x="104" y="64"/>
                      <a:pt x="108" y="71"/>
                      <a:pt x="113" y="76"/>
                    </a:cubicBezTo>
                    <a:cubicBezTo>
                      <a:pt x="119" y="82"/>
                      <a:pt x="126" y="86"/>
                      <a:pt x="133" y="87"/>
                    </a:cubicBezTo>
                    <a:lnTo>
                      <a:pt x="66" y="147"/>
                    </a:lnTo>
                    <a:close/>
                    <a:moveTo>
                      <a:pt x="167" y="70"/>
                    </a:moveTo>
                    <a:cubicBezTo>
                      <a:pt x="154" y="84"/>
                      <a:pt x="132" y="84"/>
                      <a:pt x="119" y="70"/>
                    </a:cubicBezTo>
                    <a:cubicBezTo>
                      <a:pt x="106" y="57"/>
                      <a:pt x="106" y="36"/>
                      <a:pt x="119" y="23"/>
                    </a:cubicBezTo>
                    <a:cubicBezTo>
                      <a:pt x="132" y="10"/>
                      <a:pt x="154" y="10"/>
                      <a:pt x="167" y="23"/>
                    </a:cubicBezTo>
                    <a:cubicBezTo>
                      <a:pt x="180" y="36"/>
                      <a:pt x="180" y="57"/>
                      <a:pt x="167" y="70"/>
                    </a:cubicBezTo>
                    <a:close/>
                    <a:moveTo>
                      <a:pt x="78" y="105"/>
                    </a:moveTo>
                    <a:cubicBezTo>
                      <a:pt x="84" y="111"/>
                      <a:pt x="84" y="111"/>
                      <a:pt x="84" y="111"/>
                    </a:cubicBezTo>
                    <a:cubicBezTo>
                      <a:pt x="111" y="90"/>
                      <a:pt x="111" y="90"/>
                      <a:pt x="111" y="90"/>
                    </a:cubicBezTo>
                    <a:cubicBezTo>
                      <a:pt x="99" y="78"/>
                      <a:pt x="99" y="78"/>
                      <a:pt x="99" y="78"/>
                    </a:cubicBezTo>
                    <a:lnTo>
                      <a:pt x="78" y="105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190">
                <a:extLst>
                  <a:ext uri="{FF2B5EF4-FFF2-40B4-BE49-F238E27FC236}">
                    <a16:creationId xmlns:a16="http://schemas.microsoft.com/office/drawing/2014/main" id="{CBDC4C9E-F39B-9986-88B5-6BB2F465449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810637" y="3591724"/>
                <a:ext cx="382955" cy="310443"/>
              </a:xfrm>
              <a:custGeom>
                <a:avLst/>
                <a:gdLst>
                  <a:gd name="T0" fmla="*/ 68 w 186"/>
                  <a:gd name="T1" fmla="*/ 84 h 151"/>
                  <a:gd name="T2" fmla="*/ 118 w 186"/>
                  <a:gd name="T3" fmla="*/ 84 h 151"/>
                  <a:gd name="T4" fmla="*/ 93 w 186"/>
                  <a:gd name="T5" fmla="*/ 101 h 151"/>
                  <a:gd name="T6" fmla="*/ 93 w 186"/>
                  <a:gd name="T7" fmla="*/ 67 h 151"/>
                  <a:gd name="T8" fmla="*/ 93 w 186"/>
                  <a:gd name="T9" fmla="*/ 101 h 151"/>
                  <a:gd name="T10" fmla="*/ 114 w 186"/>
                  <a:gd name="T11" fmla="*/ 25 h 151"/>
                  <a:gd name="T12" fmla="*/ 114 w 186"/>
                  <a:gd name="T13" fmla="*/ 16 h 151"/>
                  <a:gd name="T14" fmla="*/ 68 w 186"/>
                  <a:gd name="T15" fmla="*/ 21 h 151"/>
                  <a:gd name="T16" fmla="*/ 156 w 186"/>
                  <a:gd name="T17" fmla="*/ 33 h 151"/>
                  <a:gd name="T18" fmla="*/ 156 w 186"/>
                  <a:gd name="T19" fmla="*/ 59 h 151"/>
                  <a:gd name="T20" fmla="*/ 156 w 186"/>
                  <a:gd name="T21" fmla="*/ 33 h 151"/>
                  <a:gd name="T22" fmla="*/ 152 w 186"/>
                  <a:gd name="T23" fmla="*/ 46 h 151"/>
                  <a:gd name="T24" fmla="*/ 160 w 186"/>
                  <a:gd name="T25" fmla="*/ 46 h 151"/>
                  <a:gd name="T26" fmla="*/ 169 w 186"/>
                  <a:gd name="T27" fmla="*/ 16 h 151"/>
                  <a:gd name="T28" fmla="*/ 122 w 186"/>
                  <a:gd name="T29" fmla="*/ 0 h 151"/>
                  <a:gd name="T30" fmla="*/ 63 w 186"/>
                  <a:gd name="T31" fmla="*/ 0 h 151"/>
                  <a:gd name="T32" fmla="*/ 17 w 186"/>
                  <a:gd name="T33" fmla="*/ 16 h 151"/>
                  <a:gd name="T34" fmla="*/ 0 w 186"/>
                  <a:gd name="T35" fmla="*/ 135 h 151"/>
                  <a:gd name="T36" fmla="*/ 169 w 186"/>
                  <a:gd name="T37" fmla="*/ 151 h 151"/>
                  <a:gd name="T38" fmla="*/ 186 w 186"/>
                  <a:gd name="T39" fmla="*/ 33 h 151"/>
                  <a:gd name="T40" fmla="*/ 177 w 186"/>
                  <a:gd name="T41" fmla="*/ 101 h 151"/>
                  <a:gd name="T42" fmla="*/ 137 w 186"/>
                  <a:gd name="T43" fmla="*/ 109 h 151"/>
                  <a:gd name="T44" fmla="*/ 177 w 186"/>
                  <a:gd name="T45" fmla="*/ 135 h 151"/>
                  <a:gd name="T46" fmla="*/ 17 w 186"/>
                  <a:gd name="T47" fmla="*/ 143 h 151"/>
                  <a:gd name="T48" fmla="*/ 9 w 186"/>
                  <a:gd name="T49" fmla="*/ 109 h 151"/>
                  <a:gd name="T50" fmla="*/ 45 w 186"/>
                  <a:gd name="T51" fmla="*/ 101 h 151"/>
                  <a:gd name="T52" fmla="*/ 9 w 186"/>
                  <a:gd name="T53" fmla="*/ 33 h 151"/>
                  <a:gd name="T54" fmla="*/ 34 w 186"/>
                  <a:gd name="T55" fmla="*/ 25 h 151"/>
                  <a:gd name="T56" fmla="*/ 93 w 186"/>
                  <a:gd name="T57" fmla="*/ 8 h 151"/>
                  <a:gd name="T58" fmla="*/ 152 w 186"/>
                  <a:gd name="T59" fmla="*/ 25 h 151"/>
                  <a:gd name="T60" fmla="*/ 177 w 186"/>
                  <a:gd name="T61" fmla="*/ 33 h 151"/>
                  <a:gd name="T62" fmla="*/ 156 w 186"/>
                  <a:gd name="T63" fmla="*/ 67 h 151"/>
                  <a:gd name="T64" fmla="*/ 156 w 186"/>
                  <a:gd name="T65" fmla="*/ 75 h 151"/>
                  <a:gd name="T66" fmla="*/ 156 w 186"/>
                  <a:gd name="T67" fmla="*/ 67 h 151"/>
                  <a:gd name="T68" fmla="*/ 51 w 186"/>
                  <a:gd name="T69" fmla="*/ 84 h 151"/>
                  <a:gd name="T70" fmla="*/ 135 w 186"/>
                  <a:gd name="T71" fmla="*/ 84 h 151"/>
                  <a:gd name="T72" fmla="*/ 93 w 186"/>
                  <a:gd name="T73" fmla="*/ 118 h 151"/>
                  <a:gd name="T74" fmla="*/ 93 w 186"/>
                  <a:gd name="T75" fmla="*/ 50 h 151"/>
                  <a:gd name="T76" fmla="*/ 93 w 186"/>
                  <a:gd name="T77" fmla="*/ 118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86" h="151">
                    <a:moveTo>
                      <a:pt x="93" y="59"/>
                    </a:moveTo>
                    <a:cubicBezTo>
                      <a:pt x="79" y="59"/>
                      <a:pt x="68" y="70"/>
                      <a:pt x="68" y="84"/>
                    </a:cubicBezTo>
                    <a:cubicBezTo>
                      <a:pt x="68" y="98"/>
                      <a:pt x="79" y="109"/>
                      <a:pt x="93" y="109"/>
                    </a:cubicBezTo>
                    <a:cubicBezTo>
                      <a:pt x="107" y="109"/>
                      <a:pt x="118" y="98"/>
                      <a:pt x="118" y="84"/>
                    </a:cubicBezTo>
                    <a:cubicBezTo>
                      <a:pt x="118" y="70"/>
                      <a:pt x="107" y="59"/>
                      <a:pt x="93" y="59"/>
                    </a:cubicBezTo>
                    <a:close/>
                    <a:moveTo>
                      <a:pt x="93" y="101"/>
                    </a:moveTo>
                    <a:cubicBezTo>
                      <a:pt x="84" y="101"/>
                      <a:pt x="76" y="93"/>
                      <a:pt x="76" y="84"/>
                    </a:cubicBezTo>
                    <a:cubicBezTo>
                      <a:pt x="76" y="75"/>
                      <a:pt x="84" y="67"/>
                      <a:pt x="93" y="67"/>
                    </a:cubicBezTo>
                    <a:cubicBezTo>
                      <a:pt x="102" y="67"/>
                      <a:pt x="110" y="75"/>
                      <a:pt x="110" y="84"/>
                    </a:cubicBezTo>
                    <a:cubicBezTo>
                      <a:pt x="110" y="93"/>
                      <a:pt x="102" y="101"/>
                      <a:pt x="93" y="101"/>
                    </a:cubicBezTo>
                    <a:close/>
                    <a:moveTo>
                      <a:pt x="72" y="25"/>
                    </a:moveTo>
                    <a:cubicBezTo>
                      <a:pt x="114" y="25"/>
                      <a:pt x="114" y="25"/>
                      <a:pt x="114" y="25"/>
                    </a:cubicBezTo>
                    <a:cubicBezTo>
                      <a:pt x="116" y="25"/>
                      <a:pt x="118" y="23"/>
                      <a:pt x="118" y="21"/>
                    </a:cubicBezTo>
                    <a:cubicBezTo>
                      <a:pt x="118" y="18"/>
                      <a:pt x="116" y="16"/>
                      <a:pt x="114" y="16"/>
                    </a:cubicBezTo>
                    <a:cubicBezTo>
                      <a:pt x="72" y="16"/>
                      <a:pt x="72" y="16"/>
                      <a:pt x="72" y="16"/>
                    </a:cubicBezTo>
                    <a:cubicBezTo>
                      <a:pt x="70" y="16"/>
                      <a:pt x="68" y="18"/>
                      <a:pt x="68" y="21"/>
                    </a:cubicBezTo>
                    <a:cubicBezTo>
                      <a:pt x="68" y="23"/>
                      <a:pt x="70" y="25"/>
                      <a:pt x="72" y="25"/>
                    </a:cubicBezTo>
                    <a:close/>
                    <a:moveTo>
                      <a:pt x="156" y="33"/>
                    </a:moveTo>
                    <a:cubicBezTo>
                      <a:pt x="149" y="33"/>
                      <a:pt x="144" y="39"/>
                      <a:pt x="144" y="46"/>
                    </a:cubicBezTo>
                    <a:cubicBezTo>
                      <a:pt x="144" y="53"/>
                      <a:pt x="149" y="59"/>
                      <a:pt x="156" y="59"/>
                    </a:cubicBezTo>
                    <a:cubicBezTo>
                      <a:pt x="163" y="59"/>
                      <a:pt x="169" y="53"/>
                      <a:pt x="169" y="46"/>
                    </a:cubicBezTo>
                    <a:cubicBezTo>
                      <a:pt x="169" y="39"/>
                      <a:pt x="163" y="33"/>
                      <a:pt x="156" y="33"/>
                    </a:cubicBezTo>
                    <a:close/>
                    <a:moveTo>
                      <a:pt x="156" y="50"/>
                    </a:moveTo>
                    <a:cubicBezTo>
                      <a:pt x="154" y="50"/>
                      <a:pt x="152" y="48"/>
                      <a:pt x="152" y="46"/>
                    </a:cubicBezTo>
                    <a:cubicBezTo>
                      <a:pt x="152" y="44"/>
                      <a:pt x="154" y="42"/>
                      <a:pt x="156" y="42"/>
                    </a:cubicBezTo>
                    <a:cubicBezTo>
                      <a:pt x="159" y="42"/>
                      <a:pt x="160" y="44"/>
                      <a:pt x="160" y="46"/>
                    </a:cubicBezTo>
                    <a:cubicBezTo>
                      <a:pt x="160" y="48"/>
                      <a:pt x="159" y="50"/>
                      <a:pt x="156" y="50"/>
                    </a:cubicBezTo>
                    <a:close/>
                    <a:moveTo>
                      <a:pt x="169" y="16"/>
                    </a:moveTo>
                    <a:cubicBezTo>
                      <a:pt x="152" y="16"/>
                      <a:pt x="152" y="16"/>
                      <a:pt x="152" y="16"/>
                    </a:cubicBezTo>
                    <a:cubicBezTo>
                      <a:pt x="139" y="16"/>
                      <a:pt x="139" y="0"/>
                      <a:pt x="122" y="0"/>
                    </a:cubicBezTo>
                    <a:cubicBezTo>
                      <a:pt x="106" y="0"/>
                      <a:pt x="93" y="0"/>
                      <a:pt x="93" y="0"/>
                    </a:cubicBezTo>
                    <a:cubicBezTo>
                      <a:pt x="93" y="0"/>
                      <a:pt x="80" y="0"/>
                      <a:pt x="63" y="0"/>
                    </a:cubicBezTo>
                    <a:cubicBezTo>
                      <a:pt x="47" y="0"/>
                      <a:pt x="47" y="16"/>
                      <a:pt x="34" y="16"/>
                    </a:cubicBezTo>
                    <a:cubicBezTo>
                      <a:pt x="17" y="16"/>
                      <a:pt x="17" y="16"/>
                      <a:pt x="17" y="16"/>
                    </a:cubicBezTo>
                    <a:cubicBezTo>
                      <a:pt x="8" y="16"/>
                      <a:pt x="0" y="24"/>
                      <a:pt x="0" y="33"/>
                    </a:cubicBezTo>
                    <a:cubicBezTo>
                      <a:pt x="0" y="135"/>
                      <a:pt x="0" y="135"/>
                      <a:pt x="0" y="135"/>
                    </a:cubicBezTo>
                    <a:cubicBezTo>
                      <a:pt x="0" y="144"/>
                      <a:pt x="8" y="151"/>
                      <a:pt x="17" y="151"/>
                    </a:cubicBezTo>
                    <a:cubicBezTo>
                      <a:pt x="169" y="151"/>
                      <a:pt x="169" y="151"/>
                      <a:pt x="169" y="151"/>
                    </a:cubicBezTo>
                    <a:cubicBezTo>
                      <a:pt x="178" y="151"/>
                      <a:pt x="186" y="144"/>
                      <a:pt x="186" y="135"/>
                    </a:cubicBezTo>
                    <a:cubicBezTo>
                      <a:pt x="186" y="33"/>
                      <a:pt x="186" y="33"/>
                      <a:pt x="186" y="33"/>
                    </a:cubicBezTo>
                    <a:cubicBezTo>
                      <a:pt x="186" y="24"/>
                      <a:pt x="178" y="16"/>
                      <a:pt x="169" y="16"/>
                    </a:cubicBezTo>
                    <a:close/>
                    <a:moveTo>
                      <a:pt x="177" y="101"/>
                    </a:moveTo>
                    <a:cubicBezTo>
                      <a:pt x="141" y="101"/>
                      <a:pt x="141" y="101"/>
                      <a:pt x="141" y="101"/>
                    </a:cubicBezTo>
                    <a:cubicBezTo>
                      <a:pt x="140" y="104"/>
                      <a:pt x="138" y="107"/>
                      <a:pt x="137" y="109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77" y="135"/>
                      <a:pt x="177" y="135"/>
                      <a:pt x="177" y="135"/>
                    </a:cubicBezTo>
                    <a:cubicBezTo>
                      <a:pt x="177" y="139"/>
                      <a:pt x="174" y="143"/>
                      <a:pt x="169" y="143"/>
                    </a:cubicBezTo>
                    <a:cubicBezTo>
                      <a:pt x="17" y="143"/>
                      <a:pt x="17" y="143"/>
                      <a:pt x="17" y="143"/>
                    </a:cubicBezTo>
                    <a:cubicBezTo>
                      <a:pt x="12" y="143"/>
                      <a:pt x="9" y="139"/>
                      <a:pt x="9" y="135"/>
                    </a:cubicBezTo>
                    <a:cubicBezTo>
                      <a:pt x="9" y="109"/>
                      <a:pt x="9" y="109"/>
                      <a:pt x="9" y="109"/>
                    </a:cubicBezTo>
                    <a:cubicBezTo>
                      <a:pt x="49" y="109"/>
                      <a:pt x="49" y="109"/>
                      <a:pt x="49" y="109"/>
                    </a:cubicBezTo>
                    <a:cubicBezTo>
                      <a:pt x="48" y="107"/>
                      <a:pt x="46" y="104"/>
                      <a:pt x="45" y="101"/>
                    </a:cubicBezTo>
                    <a:cubicBezTo>
                      <a:pt x="9" y="101"/>
                      <a:pt x="9" y="101"/>
                      <a:pt x="9" y="101"/>
                    </a:cubicBezTo>
                    <a:cubicBezTo>
                      <a:pt x="9" y="33"/>
                      <a:pt x="9" y="33"/>
                      <a:pt x="9" y="33"/>
                    </a:cubicBezTo>
                    <a:cubicBezTo>
                      <a:pt x="9" y="29"/>
                      <a:pt x="12" y="25"/>
                      <a:pt x="17" y="25"/>
                    </a:cubicBezTo>
                    <a:cubicBezTo>
                      <a:pt x="34" y="25"/>
                      <a:pt x="34" y="25"/>
                      <a:pt x="34" y="25"/>
                    </a:cubicBezTo>
                    <a:cubicBezTo>
                      <a:pt x="51" y="25"/>
                      <a:pt x="51" y="8"/>
                      <a:pt x="63" y="8"/>
                    </a:cubicBezTo>
                    <a:cubicBezTo>
                      <a:pt x="72" y="8"/>
                      <a:pt x="93" y="8"/>
                      <a:pt x="93" y="8"/>
                    </a:cubicBezTo>
                    <a:cubicBezTo>
                      <a:pt x="93" y="8"/>
                      <a:pt x="114" y="8"/>
                      <a:pt x="122" y="8"/>
                    </a:cubicBezTo>
                    <a:cubicBezTo>
                      <a:pt x="135" y="8"/>
                      <a:pt x="135" y="25"/>
                      <a:pt x="152" y="25"/>
                    </a:cubicBezTo>
                    <a:cubicBezTo>
                      <a:pt x="169" y="25"/>
                      <a:pt x="169" y="25"/>
                      <a:pt x="169" y="25"/>
                    </a:cubicBezTo>
                    <a:cubicBezTo>
                      <a:pt x="174" y="25"/>
                      <a:pt x="177" y="29"/>
                      <a:pt x="177" y="33"/>
                    </a:cubicBezTo>
                    <a:lnTo>
                      <a:pt x="177" y="101"/>
                    </a:lnTo>
                    <a:close/>
                    <a:moveTo>
                      <a:pt x="156" y="67"/>
                    </a:moveTo>
                    <a:cubicBezTo>
                      <a:pt x="154" y="67"/>
                      <a:pt x="152" y="69"/>
                      <a:pt x="152" y="71"/>
                    </a:cubicBezTo>
                    <a:cubicBezTo>
                      <a:pt x="152" y="74"/>
                      <a:pt x="154" y="75"/>
                      <a:pt x="156" y="75"/>
                    </a:cubicBezTo>
                    <a:cubicBezTo>
                      <a:pt x="159" y="75"/>
                      <a:pt x="160" y="74"/>
                      <a:pt x="160" y="71"/>
                    </a:cubicBezTo>
                    <a:cubicBezTo>
                      <a:pt x="160" y="69"/>
                      <a:pt x="159" y="67"/>
                      <a:pt x="156" y="67"/>
                    </a:cubicBezTo>
                    <a:close/>
                    <a:moveTo>
                      <a:pt x="93" y="42"/>
                    </a:moveTo>
                    <a:cubicBezTo>
                      <a:pt x="70" y="42"/>
                      <a:pt x="51" y="61"/>
                      <a:pt x="51" y="84"/>
                    </a:cubicBezTo>
                    <a:cubicBezTo>
                      <a:pt x="51" y="107"/>
                      <a:pt x="70" y="126"/>
                      <a:pt x="93" y="126"/>
                    </a:cubicBezTo>
                    <a:cubicBezTo>
                      <a:pt x="116" y="126"/>
                      <a:pt x="135" y="107"/>
                      <a:pt x="135" y="84"/>
                    </a:cubicBezTo>
                    <a:cubicBezTo>
                      <a:pt x="135" y="61"/>
                      <a:pt x="116" y="42"/>
                      <a:pt x="93" y="42"/>
                    </a:cubicBezTo>
                    <a:close/>
                    <a:moveTo>
                      <a:pt x="93" y="118"/>
                    </a:moveTo>
                    <a:cubicBezTo>
                      <a:pt x="74" y="118"/>
                      <a:pt x="59" y="103"/>
                      <a:pt x="59" y="84"/>
                    </a:cubicBezTo>
                    <a:cubicBezTo>
                      <a:pt x="59" y="65"/>
                      <a:pt x="74" y="50"/>
                      <a:pt x="93" y="50"/>
                    </a:cubicBezTo>
                    <a:cubicBezTo>
                      <a:pt x="112" y="50"/>
                      <a:pt x="127" y="65"/>
                      <a:pt x="127" y="84"/>
                    </a:cubicBezTo>
                    <a:cubicBezTo>
                      <a:pt x="127" y="103"/>
                      <a:pt x="112" y="118"/>
                      <a:pt x="93" y="118"/>
                    </a:cubicBez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14" name="Rechteck 13">
            <a:extLst>
              <a:ext uri="{FF2B5EF4-FFF2-40B4-BE49-F238E27FC236}">
                <a16:creationId xmlns:a16="http://schemas.microsoft.com/office/drawing/2014/main" id="{0D258CA9-22D8-AC9D-1209-A8424A07F511}"/>
              </a:ext>
            </a:extLst>
          </p:cNvPr>
          <p:cNvSpPr/>
          <p:nvPr/>
        </p:nvSpPr>
        <p:spPr>
          <a:xfrm>
            <a:off x="623240" y="6255777"/>
            <a:ext cx="5257796" cy="365125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2"/>
                </a:solidFill>
              </a:rPr>
              <a:t>Try it now!</a:t>
            </a: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0E06CF78-C343-3EEF-EA06-9253EF13ABC3}"/>
              </a:ext>
            </a:extLst>
          </p:cNvPr>
          <p:cNvSpPr/>
          <p:nvPr/>
        </p:nvSpPr>
        <p:spPr>
          <a:xfrm>
            <a:off x="6310966" y="6255777"/>
            <a:ext cx="5257796" cy="365125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b="1" dirty="0">
                <a:solidFill>
                  <a:schemeClr val="tx2"/>
                </a:solidFill>
              </a:rPr>
              <a:t>Coming Soon!</a:t>
            </a:r>
          </a:p>
        </p:txBody>
      </p:sp>
    </p:spTree>
    <p:extLst>
      <p:ext uri="{BB962C8B-B14F-4D97-AF65-F5344CB8AC3E}">
        <p14:creationId xmlns:p14="http://schemas.microsoft.com/office/powerpoint/2010/main" val="227398722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C159632-80AC-B53E-4972-C71BD2336062}"/>
              </a:ext>
            </a:extLst>
          </p:cNvPr>
          <p:cNvSpPr/>
          <p:nvPr/>
        </p:nvSpPr>
        <p:spPr>
          <a:xfrm>
            <a:off x="0" y="8318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7" name="Right Triangle 3">
            <a:extLst>
              <a:ext uri="{FF2B5EF4-FFF2-40B4-BE49-F238E27FC236}">
                <a16:creationId xmlns:a16="http://schemas.microsoft.com/office/drawing/2014/main" id="{1A38B1E4-FEA9-6FD4-0505-CDA2943BAD66}"/>
              </a:ext>
            </a:extLst>
          </p:cNvPr>
          <p:cNvSpPr/>
          <p:nvPr/>
        </p:nvSpPr>
        <p:spPr>
          <a:xfrm rot="5400000">
            <a:off x="4554988" y="-4554985"/>
            <a:ext cx="5406127" cy="14516104"/>
          </a:xfrm>
          <a:prstGeom prst="rt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983" y="123825"/>
            <a:ext cx="10831815" cy="1325563"/>
          </a:xfrm>
        </p:spPr>
        <p:txBody>
          <a:bodyPr vert="horz">
            <a:normAutofit/>
          </a:bodyPr>
          <a:lstStyle/>
          <a:p>
            <a:r>
              <a:rPr lang="en-US" sz="3600" b="1" dirty="0">
                <a:solidFill>
                  <a:schemeClr val="tx2">
                    <a:lumMod val="50000"/>
                  </a:schemeClr>
                </a:solidFill>
                <a:latin typeface="Raleway" pitchFamily="2" charset="77"/>
              </a:rPr>
              <a:t>Business Model: A comprehensive Solution</a:t>
            </a:r>
            <a:endParaRPr lang="en-US" sz="3600" b="1" dirty="0">
              <a:latin typeface="Raleway" pitchFamily="2" charset="77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6</a:t>
            </a:fld>
            <a:endParaRPr lang="en-US" dirty="0"/>
          </a:p>
        </p:txBody>
      </p:sp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A8FAAE61-FBED-74BC-FD36-7F49687EAF7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86398805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A8FAAE61-FBED-74BC-FD36-7F49687EAF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Google Shape;1245;p160">
            <a:extLst>
              <a:ext uri="{FF2B5EF4-FFF2-40B4-BE49-F238E27FC236}">
                <a16:creationId xmlns:a16="http://schemas.microsoft.com/office/drawing/2014/main" id="{76F8ABE0-C548-A244-BAD7-AB64968CCC8E}"/>
              </a:ext>
            </a:extLst>
          </p:cNvPr>
          <p:cNvSpPr/>
          <p:nvPr/>
        </p:nvSpPr>
        <p:spPr>
          <a:xfrm>
            <a:off x="727503" y="1609827"/>
            <a:ext cx="4587406" cy="4587406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</p:txBody>
      </p:sp>
      <p:sp>
        <p:nvSpPr>
          <p:cNvPr id="21" name="Google Shape;1246;p160">
            <a:extLst>
              <a:ext uri="{FF2B5EF4-FFF2-40B4-BE49-F238E27FC236}">
                <a16:creationId xmlns:a16="http://schemas.microsoft.com/office/drawing/2014/main" id="{3A403A7D-E9A2-CD7A-F78A-227B9F8B9689}"/>
              </a:ext>
            </a:extLst>
          </p:cNvPr>
          <p:cNvSpPr/>
          <p:nvPr/>
        </p:nvSpPr>
        <p:spPr>
          <a:xfrm>
            <a:off x="1302501" y="2762642"/>
            <a:ext cx="3449640" cy="3449640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</p:txBody>
      </p:sp>
      <p:sp>
        <p:nvSpPr>
          <p:cNvPr id="22" name="Google Shape;1247;p160">
            <a:extLst>
              <a:ext uri="{FF2B5EF4-FFF2-40B4-BE49-F238E27FC236}">
                <a16:creationId xmlns:a16="http://schemas.microsoft.com/office/drawing/2014/main" id="{6E8250BE-BE05-FA6E-DFBE-3059DD89C60E}"/>
              </a:ext>
            </a:extLst>
          </p:cNvPr>
          <p:cNvSpPr/>
          <p:nvPr/>
        </p:nvSpPr>
        <p:spPr>
          <a:xfrm>
            <a:off x="1917216" y="3949710"/>
            <a:ext cx="2207977" cy="2247523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</p:txBody>
      </p:sp>
      <p:sp>
        <p:nvSpPr>
          <p:cNvPr id="23" name="Google Shape;1248;p160">
            <a:extLst>
              <a:ext uri="{FF2B5EF4-FFF2-40B4-BE49-F238E27FC236}">
                <a16:creationId xmlns:a16="http://schemas.microsoft.com/office/drawing/2014/main" id="{3623C63E-150A-526C-0BDC-704C56E5010A}"/>
              </a:ext>
            </a:extLst>
          </p:cNvPr>
          <p:cNvSpPr txBox="1"/>
          <p:nvPr/>
        </p:nvSpPr>
        <p:spPr>
          <a:xfrm>
            <a:off x="2465138" y="4736172"/>
            <a:ext cx="1112132" cy="678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lt1"/>
                </a:solidFill>
                <a:latin typeface="Raleway" pitchFamily="2" charset="77"/>
                <a:ea typeface="Montserrat"/>
                <a:cs typeface="Montserrat"/>
                <a:sym typeface="Montserrat"/>
              </a:rPr>
              <a:t>€402m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lt1"/>
                </a:solidFill>
                <a:latin typeface="Raleway" pitchFamily="2" charset="77"/>
                <a:ea typeface="Montserrat"/>
                <a:cs typeface="Montserrat"/>
                <a:sym typeface="Montserrat"/>
              </a:rPr>
              <a:t>SOM</a:t>
            </a:r>
            <a:endParaRPr lang="en-US" sz="2200" dirty="0">
              <a:solidFill>
                <a:schemeClr val="lt1"/>
              </a:solidFill>
              <a:latin typeface="Raleway" pitchFamily="2" charset="77"/>
            </a:endParaRPr>
          </a:p>
        </p:txBody>
      </p:sp>
      <p:sp>
        <p:nvSpPr>
          <p:cNvPr id="24" name="Google Shape;1248;p160">
            <a:extLst>
              <a:ext uri="{FF2B5EF4-FFF2-40B4-BE49-F238E27FC236}">
                <a16:creationId xmlns:a16="http://schemas.microsoft.com/office/drawing/2014/main" id="{21F4576E-7AD3-4315-F24E-41ED15599F77}"/>
              </a:ext>
            </a:extLst>
          </p:cNvPr>
          <p:cNvSpPr txBox="1"/>
          <p:nvPr/>
        </p:nvSpPr>
        <p:spPr>
          <a:xfrm>
            <a:off x="2391906" y="3098181"/>
            <a:ext cx="1258596" cy="678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lt1"/>
                </a:solidFill>
                <a:latin typeface="Raleway" pitchFamily="2" charset="77"/>
                <a:ea typeface="Montserrat"/>
                <a:cs typeface="Montserrat"/>
                <a:sym typeface="Montserrat"/>
              </a:rPr>
              <a:t>€4,37bn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lt1"/>
                </a:solidFill>
                <a:latin typeface="Raleway" pitchFamily="2" charset="77"/>
                <a:ea typeface="Montserrat"/>
                <a:cs typeface="Montserrat"/>
                <a:sym typeface="Montserrat"/>
              </a:rPr>
              <a:t>SAM</a:t>
            </a:r>
            <a:endParaRPr lang="en-US" sz="2200" dirty="0">
              <a:solidFill>
                <a:schemeClr val="lt1"/>
              </a:solidFill>
              <a:latin typeface="Raleway" pitchFamily="2" charset="77"/>
            </a:endParaRPr>
          </a:p>
        </p:txBody>
      </p:sp>
      <p:sp>
        <p:nvSpPr>
          <p:cNvPr id="25" name="Google Shape;1248;p160">
            <a:extLst>
              <a:ext uri="{FF2B5EF4-FFF2-40B4-BE49-F238E27FC236}">
                <a16:creationId xmlns:a16="http://schemas.microsoft.com/office/drawing/2014/main" id="{D43C202F-1B5C-7612-9574-31ADE27AE9A2}"/>
              </a:ext>
            </a:extLst>
          </p:cNvPr>
          <p:cNvSpPr txBox="1"/>
          <p:nvPr/>
        </p:nvSpPr>
        <p:spPr>
          <a:xfrm>
            <a:off x="2217943" y="1892036"/>
            <a:ext cx="1606521" cy="678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dirty="0">
                <a:solidFill>
                  <a:schemeClr val="lt1"/>
                </a:solidFill>
                <a:latin typeface="Raleway" pitchFamily="2" charset="77"/>
                <a:ea typeface="Montserrat"/>
                <a:cs typeface="Montserrat"/>
                <a:sym typeface="Montserrat"/>
              </a:rPr>
              <a:t>€16,72bn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dirty="0">
                <a:solidFill>
                  <a:schemeClr val="lt1"/>
                </a:solidFill>
                <a:latin typeface="Raleway" pitchFamily="2" charset="77"/>
                <a:ea typeface="Montserrat"/>
                <a:cs typeface="Montserrat"/>
                <a:sym typeface="Montserrat"/>
              </a:rPr>
              <a:t>TAM</a:t>
            </a:r>
            <a:endParaRPr lang="en-US" sz="2200" dirty="0">
              <a:solidFill>
                <a:schemeClr val="lt1"/>
              </a:solidFill>
              <a:latin typeface="Raleway" pitchFamily="2" charset="77"/>
            </a:endParaRPr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DDF066F8-8C7C-0F52-CFC4-4D71EF27C848}"/>
              </a:ext>
            </a:extLst>
          </p:cNvPr>
          <p:cNvSpPr txBox="1"/>
          <p:nvPr/>
        </p:nvSpPr>
        <p:spPr>
          <a:xfrm>
            <a:off x="6075660" y="1929732"/>
            <a:ext cx="58434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Subscription-based Platform </a:t>
            </a:r>
            <a:r>
              <a:rPr lang="en-US" sz="2200" dirty="0"/>
              <a:t>connecting elderly people, their families and elderly-care facilities for a monthly fee of 50€ 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266B3927-099D-4203-00F9-8867F8662DDD}"/>
              </a:ext>
            </a:extLst>
          </p:cNvPr>
          <p:cNvSpPr txBox="1"/>
          <p:nvPr/>
        </p:nvSpPr>
        <p:spPr>
          <a:xfrm>
            <a:off x="6075660" y="3479729"/>
            <a:ext cx="58434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Iterative expansion </a:t>
            </a:r>
            <a:r>
              <a:rPr lang="en-US" sz="2200" dirty="0"/>
              <a:t>of various customer groups initially within Germany all the way to cross-border commerce 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CB655540-7418-5F2D-E9FD-DBE85F7F4880}"/>
              </a:ext>
            </a:extLst>
          </p:cNvPr>
          <p:cNvSpPr txBox="1"/>
          <p:nvPr/>
        </p:nvSpPr>
        <p:spPr>
          <a:xfrm>
            <a:off x="6076830" y="5029725"/>
            <a:ext cx="58434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/>
              <a:t>Sales via Direct-to-consumer</a:t>
            </a:r>
            <a:r>
              <a:rPr lang="en-US" sz="2200" dirty="0"/>
              <a:t>,</a:t>
            </a:r>
            <a:br>
              <a:rPr lang="en-US" sz="2200" dirty="0"/>
            </a:br>
            <a:r>
              <a:rPr lang="en-US" sz="2200" dirty="0"/>
              <a:t>and B2B2C via health care provider </a:t>
            </a:r>
          </a:p>
        </p:txBody>
      </p:sp>
    </p:spTree>
    <p:extLst>
      <p:ext uri="{BB962C8B-B14F-4D97-AF65-F5344CB8AC3E}">
        <p14:creationId xmlns:p14="http://schemas.microsoft.com/office/powerpoint/2010/main" val="2563131359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A8FAAE61-FBED-74BC-FD36-7F49687EAF7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97548550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A8FAAE61-FBED-74BC-FD36-7F49687EAF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Grafik 25">
            <a:extLst>
              <a:ext uri="{FF2B5EF4-FFF2-40B4-BE49-F238E27FC236}">
                <a16:creationId xmlns:a16="http://schemas.microsoft.com/office/drawing/2014/main" id="{655B36CC-B2FA-DA93-F4A0-642104F79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985" y="5888761"/>
            <a:ext cx="1723306" cy="492374"/>
          </a:xfrm>
          <a:prstGeom prst="rect">
            <a:avLst/>
          </a:prstGeom>
        </p:spPr>
      </p:pic>
      <p:grpSp>
        <p:nvGrpSpPr>
          <p:cNvPr id="81" name="Gruppieren 80">
            <a:extLst>
              <a:ext uri="{FF2B5EF4-FFF2-40B4-BE49-F238E27FC236}">
                <a16:creationId xmlns:a16="http://schemas.microsoft.com/office/drawing/2014/main" id="{E5DDDC56-F95C-FC5D-76A5-77CB260E3D9E}"/>
              </a:ext>
            </a:extLst>
          </p:cNvPr>
          <p:cNvGrpSpPr/>
          <p:nvPr/>
        </p:nvGrpSpPr>
        <p:grpSpPr>
          <a:xfrm>
            <a:off x="9307553" y="1524358"/>
            <a:ext cx="2057967" cy="2057967"/>
            <a:chOff x="6479015" y="1547324"/>
            <a:chExt cx="2057967" cy="2057967"/>
          </a:xfrm>
        </p:grpSpPr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E13E26C7-9069-D7AB-7133-D2114E90F7FA}"/>
                </a:ext>
              </a:extLst>
            </p:cNvPr>
            <p:cNvSpPr/>
            <p:nvPr/>
          </p:nvSpPr>
          <p:spPr>
            <a:xfrm>
              <a:off x="6479015" y="1547324"/>
              <a:ext cx="2057967" cy="205796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80" name="Grafik 79" descr="Ein Bild, das Person, Mann, Im Haus, Shirt enthält.&#10;&#10;Automatisch generierte Beschreibung">
              <a:extLst>
                <a:ext uri="{FF2B5EF4-FFF2-40B4-BE49-F238E27FC236}">
                  <a16:creationId xmlns:a16="http://schemas.microsoft.com/office/drawing/2014/main" id="{624CA621-3050-88D9-7D29-E2CAFB846E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b="19162"/>
            <a:stretch>
              <a:fillRect/>
            </a:stretch>
          </p:blipFill>
          <p:spPr>
            <a:xfrm>
              <a:off x="6588151" y="1678029"/>
              <a:ext cx="1839697" cy="1913195"/>
            </a:xfrm>
            <a:custGeom>
              <a:avLst/>
              <a:gdLst>
                <a:gd name="connsiteX0" fmla="*/ 401578 w 1839697"/>
                <a:gd name="connsiteY0" fmla="*/ 0 h 1913195"/>
                <a:gd name="connsiteX1" fmla="*/ 1438123 w 1839697"/>
                <a:gd name="connsiteY1" fmla="*/ 0 h 1913195"/>
                <a:gd name="connsiteX2" fmla="*/ 1495165 w 1839697"/>
                <a:gd name="connsiteY2" fmla="*/ 30961 h 1913195"/>
                <a:gd name="connsiteX3" fmla="*/ 1824641 w 1839697"/>
                <a:gd name="connsiteY3" fmla="*/ 393736 h 1913195"/>
                <a:gd name="connsiteX4" fmla="*/ 1839697 w 1839697"/>
                <a:gd name="connsiteY4" fmla="*/ 424990 h 1913195"/>
                <a:gd name="connsiteX5" fmla="*/ 1839697 w 1839697"/>
                <a:gd name="connsiteY5" fmla="*/ 1343432 h 1913195"/>
                <a:gd name="connsiteX6" fmla="*/ 1824641 w 1839697"/>
                <a:gd name="connsiteY6" fmla="*/ 1374686 h 1913195"/>
                <a:gd name="connsiteX7" fmla="*/ 919850 w 1839697"/>
                <a:gd name="connsiteY7" fmla="*/ 1913195 h 1913195"/>
                <a:gd name="connsiteX8" fmla="*/ 15059 w 1839697"/>
                <a:gd name="connsiteY8" fmla="*/ 1374686 h 1913195"/>
                <a:gd name="connsiteX9" fmla="*/ 0 w 1839697"/>
                <a:gd name="connsiteY9" fmla="*/ 1343426 h 1913195"/>
                <a:gd name="connsiteX10" fmla="*/ 0 w 1839697"/>
                <a:gd name="connsiteY10" fmla="*/ 424997 h 1913195"/>
                <a:gd name="connsiteX11" fmla="*/ 15059 w 1839697"/>
                <a:gd name="connsiteY11" fmla="*/ 393736 h 1913195"/>
                <a:gd name="connsiteX12" fmla="*/ 344536 w 1839697"/>
                <a:gd name="connsiteY12" fmla="*/ 30961 h 1913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839697" h="1913195">
                  <a:moveTo>
                    <a:pt x="401578" y="0"/>
                  </a:moveTo>
                  <a:lnTo>
                    <a:pt x="1438123" y="0"/>
                  </a:lnTo>
                  <a:lnTo>
                    <a:pt x="1495165" y="30961"/>
                  </a:lnTo>
                  <a:cubicBezTo>
                    <a:pt x="1632021" y="123419"/>
                    <a:pt x="1745438" y="247936"/>
                    <a:pt x="1824641" y="393736"/>
                  </a:cubicBezTo>
                  <a:lnTo>
                    <a:pt x="1839697" y="424990"/>
                  </a:lnTo>
                  <a:lnTo>
                    <a:pt x="1839697" y="1343432"/>
                  </a:lnTo>
                  <a:lnTo>
                    <a:pt x="1824641" y="1374686"/>
                  </a:lnTo>
                  <a:cubicBezTo>
                    <a:pt x="1650394" y="1695446"/>
                    <a:pt x="1310551" y="1913195"/>
                    <a:pt x="919850" y="1913195"/>
                  </a:cubicBezTo>
                  <a:cubicBezTo>
                    <a:pt x="529150" y="1913195"/>
                    <a:pt x="189307" y="1695446"/>
                    <a:pt x="15059" y="1374686"/>
                  </a:cubicBezTo>
                  <a:lnTo>
                    <a:pt x="0" y="1343426"/>
                  </a:lnTo>
                  <a:lnTo>
                    <a:pt x="0" y="424997"/>
                  </a:lnTo>
                  <a:lnTo>
                    <a:pt x="15059" y="393736"/>
                  </a:lnTo>
                  <a:cubicBezTo>
                    <a:pt x="94263" y="247936"/>
                    <a:pt x="207680" y="123419"/>
                    <a:pt x="344536" y="30961"/>
                  </a:cubicBezTo>
                  <a:close/>
                </a:path>
              </a:pathLst>
            </a:custGeom>
          </p:spPr>
        </p:pic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983" y="123825"/>
            <a:ext cx="10831815" cy="1325563"/>
          </a:xfrm>
        </p:spPr>
        <p:txBody>
          <a:bodyPr vert="horz">
            <a:normAutofit/>
          </a:bodyPr>
          <a:lstStyle/>
          <a:p>
            <a:r>
              <a:rPr lang="en-US" sz="3600" b="1" dirty="0">
                <a:solidFill>
                  <a:schemeClr val="tx2">
                    <a:lumMod val="50000"/>
                  </a:schemeClr>
                </a:solidFill>
                <a:latin typeface="Raleway" pitchFamily="2" charset="77"/>
              </a:rPr>
              <a:t>Team </a:t>
            </a:r>
            <a:r>
              <a:rPr lang="en-US" sz="3600" b="1" dirty="0" err="1">
                <a:solidFill>
                  <a:schemeClr val="tx2">
                    <a:lumMod val="50000"/>
                  </a:schemeClr>
                </a:solidFill>
                <a:latin typeface="Raleway" pitchFamily="2" charset="77"/>
              </a:rPr>
              <a:t>MostlyNaive</a:t>
            </a:r>
            <a:endParaRPr lang="en-US" sz="3600" b="1" dirty="0">
              <a:latin typeface="Raleway" pitchFamily="2" charset="77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7</a:t>
            </a:fld>
            <a:endParaRPr lang="en-US" dirty="0"/>
          </a:p>
        </p:txBody>
      </p:sp>
      <p:sp>
        <p:nvSpPr>
          <p:cNvPr id="8" name="Textfeld 38">
            <a:extLst>
              <a:ext uri="{FF2B5EF4-FFF2-40B4-BE49-F238E27FC236}">
                <a16:creationId xmlns:a16="http://schemas.microsoft.com/office/drawing/2014/main" id="{031914BC-33FC-1F6B-324D-2AFD675E781A}"/>
              </a:ext>
            </a:extLst>
          </p:cNvPr>
          <p:cNvSpPr txBox="1"/>
          <p:nvPr/>
        </p:nvSpPr>
        <p:spPr>
          <a:xfrm>
            <a:off x="783713" y="3894439"/>
            <a:ext cx="2030164" cy="1507913"/>
          </a:xfrm>
          <a:prstGeom prst="rect">
            <a:avLst/>
          </a:prstGeom>
        </p:spPr>
        <p:txBody>
          <a:bodyPr vert="horz" wrap="square" rtlCol="0">
            <a:spAutoFit/>
          </a:bodyPr>
          <a:lstStyle/>
          <a:p>
            <a:pPr algn="ctr"/>
            <a:r>
              <a:rPr lang="en-US" sz="2133" b="1" kern="900" dirty="0" err="1">
                <a:solidFill>
                  <a:schemeClr val="tx2"/>
                </a:solidFill>
                <a:latin typeface="Raleway"/>
                <a:cs typeface="Raleway"/>
              </a:rPr>
              <a:t>Benedikt</a:t>
            </a:r>
            <a:r>
              <a:rPr lang="en-US" sz="2133" b="1" kern="900" dirty="0">
                <a:solidFill>
                  <a:schemeClr val="tx2"/>
                </a:solidFill>
                <a:latin typeface="Raleway"/>
                <a:cs typeface="Raleway"/>
              </a:rPr>
              <a:t> </a:t>
            </a:r>
            <a:r>
              <a:rPr lang="en-US" sz="2133" b="1" kern="900" dirty="0" err="1">
                <a:solidFill>
                  <a:schemeClr val="tx2"/>
                </a:solidFill>
                <a:latin typeface="Raleway"/>
                <a:cs typeface="Raleway"/>
              </a:rPr>
              <a:t>Wieser</a:t>
            </a:r>
            <a:endParaRPr lang="en-US" sz="2133" b="1" kern="900" dirty="0">
              <a:solidFill>
                <a:schemeClr val="tx2"/>
              </a:solidFill>
              <a:latin typeface="Raleway"/>
              <a:cs typeface="Raleway"/>
            </a:endParaRPr>
          </a:p>
          <a:p>
            <a:pPr algn="ctr"/>
            <a:endParaRPr lang="en-US" sz="1333" kern="900" dirty="0">
              <a:latin typeface="Raleway"/>
              <a:cs typeface="Raleway"/>
            </a:endParaRPr>
          </a:p>
          <a:p>
            <a:pPr algn="ctr"/>
            <a:r>
              <a:rPr lang="en-US" b="1" dirty="0">
                <a:solidFill>
                  <a:schemeClr val="tx2"/>
                </a:solidFill>
                <a:latin typeface="Calibri Light" panose="020F0302020204030204" pitchFamily="34" charset="0"/>
                <a:ea typeface="Roboto Light" panose="02000000000000000000" pitchFamily="2" charset="0"/>
              </a:rPr>
              <a:t>B.Sc. Business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alibri Light" panose="020F0302020204030204" pitchFamily="34" charset="0"/>
                <a:ea typeface="Roboto Light" panose="02000000000000000000" pitchFamily="2" charset="0"/>
              </a:rPr>
              <a:t>Administration </a:t>
            </a:r>
            <a:endParaRPr lang="en-US" b="1" kern="900" dirty="0">
              <a:solidFill>
                <a:schemeClr val="tx2"/>
              </a:solidFill>
              <a:latin typeface="Calibri Light" panose="020F0302020204030204" pitchFamily="34" charset="0"/>
              <a:cs typeface="Raleway"/>
            </a:endParaRPr>
          </a:p>
        </p:txBody>
      </p:sp>
      <p:sp>
        <p:nvSpPr>
          <p:cNvPr id="9" name="Textfeld 39">
            <a:extLst>
              <a:ext uri="{FF2B5EF4-FFF2-40B4-BE49-F238E27FC236}">
                <a16:creationId xmlns:a16="http://schemas.microsoft.com/office/drawing/2014/main" id="{E9959AC0-DC6A-C00B-1FA2-4565052A7D7D}"/>
              </a:ext>
            </a:extLst>
          </p:cNvPr>
          <p:cNvSpPr txBox="1"/>
          <p:nvPr/>
        </p:nvSpPr>
        <p:spPr>
          <a:xfrm>
            <a:off x="3709024" y="3884180"/>
            <a:ext cx="1972911" cy="1507464"/>
          </a:xfrm>
          <a:prstGeom prst="rect">
            <a:avLst/>
          </a:prstGeom>
        </p:spPr>
        <p:txBody>
          <a:bodyPr vert="horz" wrap="none" rtlCol="0">
            <a:spAutoFit/>
          </a:bodyPr>
          <a:lstStyle/>
          <a:p>
            <a:pPr algn="ctr"/>
            <a:r>
              <a:rPr lang="de-DE" sz="2133" b="1" kern="900" dirty="0">
                <a:solidFill>
                  <a:schemeClr val="tx2"/>
                </a:solidFill>
                <a:latin typeface="Raleway"/>
                <a:cs typeface="Raleway"/>
              </a:rPr>
              <a:t>Milana</a:t>
            </a:r>
          </a:p>
          <a:p>
            <a:pPr algn="ctr"/>
            <a:r>
              <a:rPr lang="de-DE" sz="2133" b="1" kern="900" dirty="0" err="1">
                <a:solidFill>
                  <a:schemeClr val="tx2"/>
                </a:solidFill>
                <a:latin typeface="Raleway"/>
                <a:cs typeface="Raleway"/>
              </a:rPr>
              <a:t>Gurbanova</a:t>
            </a:r>
            <a:endParaRPr lang="de-DE" sz="2133" b="1" kern="900" dirty="0">
              <a:solidFill>
                <a:schemeClr val="tx2"/>
              </a:solidFill>
              <a:latin typeface="Raleway"/>
              <a:cs typeface="Raleway"/>
            </a:endParaRPr>
          </a:p>
          <a:p>
            <a:pPr algn="ctr"/>
            <a:endParaRPr lang="de-DE" sz="1330" kern="900" dirty="0">
              <a:latin typeface="Raleway"/>
              <a:cs typeface="Raleway"/>
            </a:endParaRPr>
          </a:p>
          <a:p>
            <a:pPr algn="ctr"/>
            <a:r>
              <a:rPr lang="en-US" b="1" dirty="0">
                <a:solidFill>
                  <a:schemeClr val="tx2"/>
                </a:solidFill>
                <a:latin typeface="Calibri Light" panose="020F0302020204030204" pitchFamily="34" charset="0"/>
                <a:ea typeface="Roboto Light" panose="02000000000000000000" pitchFamily="2" charset="0"/>
              </a:rPr>
              <a:t>B.Sc. Management 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alibri Light" panose="020F0302020204030204" pitchFamily="34" charset="0"/>
                <a:ea typeface="Roboto Light" panose="02000000000000000000" pitchFamily="2" charset="0"/>
              </a:rPr>
              <a:t>and Technology</a:t>
            </a:r>
            <a:endParaRPr lang="en-US" b="1" kern="900" dirty="0">
              <a:solidFill>
                <a:schemeClr val="tx2"/>
              </a:solidFill>
              <a:latin typeface="Calibri Light" panose="020F0302020204030204" pitchFamily="34" charset="0"/>
              <a:cs typeface="Raleway"/>
            </a:endParaRPr>
          </a:p>
        </p:txBody>
      </p:sp>
      <p:sp>
        <p:nvSpPr>
          <p:cNvPr id="15" name="Textfeld 40">
            <a:extLst>
              <a:ext uri="{FF2B5EF4-FFF2-40B4-BE49-F238E27FC236}">
                <a16:creationId xmlns:a16="http://schemas.microsoft.com/office/drawing/2014/main" id="{CE4CDF32-D9EE-F1F6-A2E7-2E487FB98437}"/>
              </a:ext>
            </a:extLst>
          </p:cNvPr>
          <p:cNvSpPr txBox="1"/>
          <p:nvPr/>
        </p:nvSpPr>
        <p:spPr>
          <a:xfrm>
            <a:off x="6692081" y="3894439"/>
            <a:ext cx="1637949" cy="1507913"/>
          </a:xfrm>
          <a:prstGeom prst="rect">
            <a:avLst/>
          </a:prstGeom>
        </p:spPr>
        <p:txBody>
          <a:bodyPr vert="horz" wrap="none" rtlCol="0">
            <a:spAutoFit/>
          </a:bodyPr>
          <a:lstStyle/>
          <a:p>
            <a:pPr algn="ctr"/>
            <a:r>
              <a:rPr lang="en-US" sz="2133" b="1" kern="900" dirty="0">
                <a:solidFill>
                  <a:schemeClr val="tx2"/>
                </a:solidFill>
                <a:latin typeface="Raleway"/>
                <a:cs typeface="Raleway"/>
              </a:rPr>
              <a:t>Leopold</a:t>
            </a:r>
          </a:p>
          <a:p>
            <a:pPr algn="ctr"/>
            <a:r>
              <a:rPr lang="en-US" sz="2133" b="1" kern="900" dirty="0" err="1">
                <a:solidFill>
                  <a:schemeClr val="tx2"/>
                </a:solidFill>
                <a:latin typeface="Raleway"/>
                <a:cs typeface="Raleway"/>
              </a:rPr>
              <a:t>Wieser</a:t>
            </a:r>
            <a:endParaRPr lang="en-US" sz="2133" b="1" kern="900" dirty="0">
              <a:solidFill>
                <a:schemeClr val="tx2"/>
              </a:solidFill>
              <a:latin typeface="Raleway"/>
              <a:cs typeface="Raleway"/>
            </a:endParaRPr>
          </a:p>
          <a:p>
            <a:pPr algn="ctr"/>
            <a:endParaRPr lang="en-US" sz="1333" kern="900" dirty="0">
              <a:latin typeface="Raleway"/>
              <a:cs typeface="Raleway"/>
            </a:endParaRPr>
          </a:p>
          <a:p>
            <a:pPr algn="ctr"/>
            <a:r>
              <a:rPr lang="en-US" b="1" kern="900" dirty="0">
                <a:solidFill>
                  <a:schemeClr val="tx2"/>
                </a:solidFill>
                <a:latin typeface="Calibri Light" panose="020F0302020204030204" pitchFamily="34" charset="0"/>
                <a:cs typeface="Raleway"/>
              </a:rPr>
              <a:t>M.Sc. Electrical </a:t>
            </a:r>
          </a:p>
          <a:p>
            <a:pPr algn="ctr"/>
            <a:r>
              <a:rPr lang="en-US" b="1" kern="900" dirty="0">
                <a:solidFill>
                  <a:schemeClr val="tx2"/>
                </a:solidFill>
                <a:latin typeface="Calibri Light" panose="020F0302020204030204" pitchFamily="34" charset="0"/>
                <a:cs typeface="Raleway"/>
              </a:rPr>
              <a:t>Engineering</a:t>
            </a:r>
          </a:p>
        </p:txBody>
      </p:sp>
      <p:sp>
        <p:nvSpPr>
          <p:cNvPr id="18" name="Textfeld 44">
            <a:extLst>
              <a:ext uri="{FF2B5EF4-FFF2-40B4-BE49-F238E27FC236}">
                <a16:creationId xmlns:a16="http://schemas.microsoft.com/office/drawing/2014/main" id="{741948F5-26EF-3A15-01D6-18CC19EC21A5}"/>
              </a:ext>
            </a:extLst>
          </p:cNvPr>
          <p:cNvSpPr txBox="1"/>
          <p:nvPr/>
        </p:nvSpPr>
        <p:spPr>
          <a:xfrm>
            <a:off x="8992982" y="3894439"/>
            <a:ext cx="2739211" cy="1507913"/>
          </a:xfrm>
          <a:prstGeom prst="rect">
            <a:avLst/>
          </a:prstGeom>
        </p:spPr>
        <p:txBody>
          <a:bodyPr vert="horz" wrap="square" rtlCol="0">
            <a:spAutoFit/>
          </a:bodyPr>
          <a:lstStyle/>
          <a:p>
            <a:pPr algn="ctr"/>
            <a:r>
              <a:rPr lang="en-US" sz="2133" b="1" kern="900" dirty="0">
                <a:solidFill>
                  <a:schemeClr val="tx2"/>
                </a:solidFill>
                <a:latin typeface="Raleway"/>
                <a:cs typeface="Raleway"/>
              </a:rPr>
              <a:t>Nils</a:t>
            </a:r>
          </a:p>
          <a:p>
            <a:pPr algn="ctr"/>
            <a:r>
              <a:rPr lang="en-US" sz="2133" b="1" kern="900" dirty="0">
                <a:solidFill>
                  <a:schemeClr val="tx2"/>
                </a:solidFill>
                <a:latin typeface="Raleway"/>
                <a:cs typeface="Raleway"/>
              </a:rPr>
              <a:t>Heuer</a:t>
            </a:r>
            <a:endParaRPr lang="en-US" sz="2133" kern="900" dirty="0">
              <a:solidFill>
                <a:schemeClr val="tx2"/>
              </a:solidFill>
              <a:latin typeface="Raleway"/>
              <a:cs typeface="Raleway"/>
            </a:endParaRPr>
          </a:p>
          <a:p>
            <a:pPr algn="ctr"/>
            <a:endParaRPr lang="en-US" sz="1333" kern="900" dirty="0">
              <a:latin typeface="Raleway"/>
              <a:cs typeface="Raleway"/>
            </a:endParaRPr>
          </a:p>
          <a:p>
            <a:pPr algn="ctr"/>
            <a:r>
              <a:rPr lang="en-US" b="1" dirty="0">
                <a:solidFill>
                  <a:schemeClr val="tx2"/>
                </a:solidFill>
                <a:latin typeface="Calibri Light" panose="020F0302020204030204" pitchFamily="34" charset="0"/>
                <a:ea typeface="Roboto Light" panose="02000000000000000000" pitchFamily="2" charset="0"/>
              </a:rPr>
              <a:t>B.Sc. Computer </a:t>
            </a:r>
          </a:p>
          <a:p>
            <a:pPr algn="ctr"/>
            <a:r>
              <a:rPr lang="en-US" b="1" dirty="0">
                <a:solidFill>
                  <a:schemeClr val="tx2"/>
                </a:solidFill>
                <a:latin typeface="Calibri Light" panose="020F0302020204030204" pitchFamily="34" charset="0"/>
                <a:ea typeface="Roboto Light" panose="02000000000000000000" pitchFamily="2" charset="0"/>
              </a:rPr>
              <a:t>Science</a:t>
            </a:r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FF04817F-2A7F-169B-3DDF-D954D29353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9146" y="5857755"/>
            <a:ext cx="1059125" cy="55438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CECF4FD7-73B3-74D8-7A8A-A85849E6F5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56197" y="5666140"/>
            <a:ext cx="1406426" cy="937617"/>
          </a:xfrm>
          <a:prstGeom prst="rect">
            <a:avLst/>
          </a:prstGeom>
        </p:spPr>
      </p:pic>
      <p:pic>
        <p:nvPicPr>
          <p:cNvPr id="25" name="Grafik 24" descr="Ein Bild, das Logo enthält.&#10;&#10;Automatisch generierte Beschreibung">
            <a:extLst>
              <a:ext uri="{FF2B5EF4-FFF2-40B4-BE49-F238E27FC236}">
                <a16:creationId xmlns:a16="http://schemas.microsoft.com/office/drawing/2014/main" id="{99EAA818-FA42-FD56-BFD5-D87DCCF504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6880" y="5834133"/>
            <a:ext cx="798844" cy="601630"/>
          </a:xfrm>
          <a:prstGeom prst="rect">
            <a:avLst/>
          </a:prstGeom>
        </p:spPr>
      </p:pic>
      <p:pic>
        <p:nvPicPr>
          <p:cNvPr id="27" name="Grafik 26">
            <a:extLst>
              <a:ext uri="{FF2B5EF4-FFF2-40B4-BE49-F238E27FC236}">
                <a16:creationId xmlns:a16="http://schemas.microsoft.com/office/drawing/2014/main" id="{2BD2D350-9846-6BFF-2A15-6097BE9F10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03094" y="6005301"/>
            <a:ext cx="1558204" cy="259295"/>
          </a:xfrm>
          <a:prstGeom prst="rect">
            <a:avLst/>
          </a:prstGeom>
        </p:spPr>
      </p:pic>
      <p:pic>
        <p:nvPicPr>
          <p:cNvPr id="28" name="Grafik 27">
            <a:extLst>
              <a:ext uri="{FF2B5EF4-FFF2-40B4-BE49-F238E27FC236}">
                <a16:creationId xmlns:a16="http://schemas.microsoft.com/office/drawing/2014/main" id="{D0DB2894-AB81-AFC7-39D7-52F111FE0A5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09764" y="5888761"/>
            <a:ext cx="2267045" cy="492374"/>
          </a:xfrm>
          <a:prstGeom prst="rect">
            <a:avLst/>
          </a:prstGeom>
        </p:spPr>
      </p:pic>
      <p:grpSp>
        <p:nvGrpSpPr>
          <p:cNvPr id="70" name="Gruppieren 69">
            <a:extLst>
              <a:ext uri="{FF2B5EF4-FFF2-40B4-BE49-F238E27FC236}">
                <a16:creationId xmlns:a16="http://schemas.microsoft.com/office/drawing/2014/main" id="{7FE48219-11C5-FFD3-3A08-493B06C8CCE6}"/>
              </a:ext>
            </a:extLst>
          </p:cNvPr>
          <p:cNvGrpSpPr/>
          <p:nvPr/>
        </p:nvGrpSpPr>
        <p:grpSpPr>
          <a:xfrm>
            <a:off x="6465039" y="1524357"/>
            <a:ext cx="2057968" cy="2057968"/>
            <a:chOff x="9307554" y="1532194"/>
            <a:chExt cx="2057968" cy="2057968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6C6B2F78-A80B-856D-E652-BFE5BD47A3A5}"/>
                </a:ext>
              </a:extLst>
            </p:cNvPr>
            <p:cNvSpPr/>
            <p:nvPr/>
          </p:nvSpPr>
          <p:spPr>
            <a:xfrm>
              <a:off x="9307554" y="1532194"/>
              <a:ext cx="2057967" cy="205796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67" name="Grafik 66" descr="Ein Bild, das Person, Im Haus, posieren enthält.&#10;&#10;Automatisch generierte Beschreibung">
              <a:extLst>
                <a:ext uri="{FF2B5EF4-FFF2-40B4-BE49-F238E27FC236}">
                  <a16:creationId xmlns:a16="http://schemas.microsoft.com/office/drawing/2014/main" id="{CE62EB8A-BED7-A178-17AB-429A6FE781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l="12511" r="4086" b="30243"/>
            <a:stretch>
              <a:fillRect/>
            </a:stretch>
          </p:blipFill>
          <p:spPr>
            <a:xfrm>
              <a:off x="9307554" y="1638462"/>
              <a:ext cx="2057968" cy="1951700"/>
            </a:xfrm>
            <a:custGeom>
              <a:avLst/>
              <a:gdLst>
                <a:gd name="connsiteX0" fmla="*/ 575719 w 2057968"/>
                <a:gd name="connsiteY0" fmla="*/ 0 h 1951700"/>
                <a:gd name="connsiteX1" fmla="*/ 1482249 w 2057968"/>
                <a:gd name="connsiteY1" fmla="*/ 0 h 1951700"/>
                <a:gd name="connsiteX2" fmla="*/ 1519459 w 2057968"/>
                <a:gd name="connsiteY2" fmla="*/ 17925 h 1951700"/>
                <a:gd name="connsiteX3" fmla="*/ 2057968 w 2057968"/>
                <a:gd name="connsiteY3" fmla="*/ 922716 h 1951700"/>
                <a:gd name="connsiteX4" fmla="*/ 1028984 w 2057968"/>
                <a:gd name="connsiteY4" fmla="*/ 1951700 h 1951700"/>
                <a:gd name="connsiteX5" fmla="*/ 0 w 2057968"/>
                <a:gd name="connsiteY5" fmla="*/ 922716 h 1951700"/>
                <a:gd name="connsiteX6" fmla="*/ 538509 w 2057968"/>
                <a:gd name="connsiteY6" fmla="*/ 17925 h 1951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57968" h="1951700">
                  <a:moveTo>
                    <a:pt x="575719" y="0"/>
                  </a:moveTo>
                  <a:lnTo>
                    <a:pt x="1482249" y="0"/>
                  </a:lnTo>
                  <a:lnTo>
                    <a:pt x="1519459" y="17925"/>
                  </a:lnTo>
                  <a:cubicBezTo>
                    <a:pt x="1840219" y="192172"/>
                    <a:pt x="2057968" y="532015"/>
                    <a:pt x="2057968" y="922716"/>
                  </a:cubicBezTo>
                  <a:cubicBezTo>
                    <a:pt x="2057968" y="1491008"/>
                    <a:pt x="1597276" y="1951700"/>
                    <a:pt x="1028984" y="1951700"/>
                  </a:cubicBezTo>
                  <a:cubicBezTo>
                    <a:pt x="460692" y="1951700"/>
                    <a:pt x="0" y="1491008"/>
                    <a:pt x="0" y="922716"/>
                  </a:cubicBezTo>
                  <a:cubicBezTo>
                    <a:pt x="0" y="532015"/>
                    <a:pt x="217749" y="192172"/>
                    <a:pt x="538509" y="17925"/>
                  </a:cubicBezTo>
                  <a:close/>
                </a:path>
              </a:pathLst>
            </a:custGeom>
          </p:spPr>
        </p:pic>
      </p:grp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62264DDC-0D3F-254E-BA4E-3E652F29774E}"/>
              </a:ext>
            </a:extLst>
          </p:cNvPr>
          <p:cNvGrpSpPr/>
          <p:nvPr/>
        </p:nvGrpSpPr>
        <p:grpSpPr>
          <a:xfrm>
            <a:off x="780013" y="1524358"/>
            <a:ext cx="2057967" cy="2057967"/>
            <a:chOff x="780013" y="1541373"/>
            <a:chExt cx="2057967" cy="2057967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91D64521-AAA4-2C5A-E7C5-14FF94B4FB2F}"/>
                </a:ext>
              </a:extLst>
            </p:cNvPr>
            <p:cNvSpPr/>
            <p:nvPr/>
          </p:nvSpPr>
          <p:spPr>
            <a:xfrm>
              <a:off x="780013" y="1541373"/>
              <a:ext cx="2057967" cy="205796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57" name="Grafik 56" descr="Ein Bild, das Person, Im Haus, Lächeln, Shirt enthält.&#10;&#10;Automatisch generierte Beschreibung">
              <a:extLst>
                <a:ext uri="{FF2B5EF4-FFF2-40B4-BE49-F238E27FC236}">
                  <a16:creationId xmlns:a16="http://schemas.microsoft.com/office/drawing/2014/main" id="{4DD7ECD2-1875-1B81-C303-67FD45B779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>
            <a:xfrm>
              <a:off x="1063479" y="1711861"/>
              <a:ext cx="1527286" cy="1878300"/>
            </a:xfrm>
            <a:custGeom>
              <a:avLst/>
              <a:gdLst>
                <a:gd name="connsiteX0" fmla="*/ 182098 w 1527286"/>
                <a:gd name="connsiteY0" fmla="*/ 0 h 1878300"/>
                <a:gd name="connsiteX1" fmla="*/ 1316335 w 1527286"/>
                <a:gd name="connsiteY1" fmla="*/ 0 h 1878300"/>
                <a:gd name="connsiteX2" fmla="*/ 1324531 w 1527286"/>
                <a:gd name="connsiteY2" fmla="*/ 4979 h 1878300"/>
                <a:gd name="connsiteX3" fmla="*/ 1476818 w 1527286"/>
                <a:gd name="connsiteY3" fmla="*/ 130628 h 1878300"/>
                <a:gd name="connsiteX4" fmla="*/ 1527286 w 1527286"/>
                <a:gd name="connsiteY4" fmla="*/ 186157 h 1878300"/>
                <a:gd name="connsiteX5" fmla="*/ 1527286 w 1527286"/>
                <a:gd name="connsiteY5" fmla="*/ 1530301 h 1878300"/>
                <a:gd name="connsiteX6" fmla="*/ 1476818 w 1527286"/>
                <a:gd name="connsiteY6" fmla="*/ 1585831 h 1878300"/>
                <a:gd name="connsiteX7" fmla="*/ 956592 w 1527286"/>
                <a:gd name="connsiteY7" fmla="*/ 1866308 h 1878300"/>
                <a:gd name="connsiteX8" fmla="*/ 878015 w 1527286"/>
                <a:gd name="connsiteY8" fmla="*/ 1878300 h 1878300"/>
                <a:gd name="connsiteX9" fmla="*/ 620417 w 1527286"/>
                <a:gd name="connsiteY9" fmla="*/ 1878300 h 1878300"/>
                <a:gd name="connsiteX10" fmla="*/ 541840 w 1527286"/>
                <a:gd name="connsiteY10" fmla="*/ 1866308 h 1878300"/>
                <a:gd name="connsiteX11" fmla="*/ 21615 w 1527286"/>
                <a:gd name="connsiteY11" fmla="*/ 1585831 h 1878300"/>
                <a:gd name="connsiteX12" fmla="*/ 0 w 1527286"/>
                <a:gd name="connsiteY12" fmla="*/ 1562049 h 1878300"/>
                <a:gd name="connsiteX13" fmla="*/ 0 w 1527286"/>
                <a:gd name="connsiteY13" fmla="*/ 154410 h 1878300"/>
                <a:gd name="connsiteX14" fmla="*/ 21615 w 1527286"/>
                <a:gd name="connsiteY14" fmla="*/ 130628 h 1878300"/>
                <a:gd name="connsiteX15" fmla="*/ 173901 w 1527286"/>
                <a:gd name="connsiteY15" fmla="*/ 4979 h 187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27286" h="1878300">
                  <a:moveTo>
                    <a:pt x="182098" y="0"/>
                  </a:moveTo>
                  <a:lnTo>
                    <a:pt x="1316335" y="0"/>
                  </a:lnTo>
                  <a:lnTo>
                    <a:pt x="1324531" y="4979"/>
                  </a:lnTo>
                  <a:cubicBezTo>
                    <a:pt x="1379273" y="41963"/>
                    <a:pt x="1430265" y="84075"/>
                    <a:pt x="1476818" y="130628"/>
                  </a:cubicBezTo>
                  <a:lnTo>
                    <a:pt x="1527286" y="186157"/>
                  </a:lnTo>
                  <a:lnTo>
                    <a:pt x="1527286" y="1530301"/>
                  </a:lnTo>
                  <a:lnTo>
                    <a:pt x="1476818" y="1585831"/>
                  </a:lnTo>
                  <a:cubicBezTo>
                    <a:pt x="1337160" y="1725488"/>
                    <a:pt x="1157545" y="1825187"/>
                    <a:pt x="956592" y="1866308"/>
                  </a:cubicBezTo>
                  <a:lnTo>
                    <a:pt x="878015" y="1878300"/>
                  </a:lnTo>
                  <a:lnTo>
                    <a:pt x="620417" y="1878300"/>
                  </a:lnTo>
                  <a:lnTo>
                    <a:pt x="541840" y="1866308"/>
                  </a:lnTo>
                  <a:cubicBezTo>
                    <a:pt x="340887" y="1825187"/>
                    <a:pt x="161272" y="1725488"/>
                    <a:pt x="21615" y="1585831"/>
                  </a:cubicBezTo>
                  <a:lnTo>
                    <a:pt x="0" y="1562049"/>
                  </a:lnTo>
                  <a:lnTo>
                    <a:pt x="0" y="154410"/>
                  </a:lnTo>
                  <a:lnTo>
                    <a:pt x="21615" y="130628"/>
                  </a:lnTo>
                  <a:cubicBezTo>
                    <a:pt x="68167" y="84075"/>
                    <a:pt x="119159" y="41963"/>
                    <a:pt x="173901" y="4979"/>
                  </a:cubicBezTo>
                  <a:close/>
                </a:path>
              </a:pathLst>
            </a:custGeom>
          </p:spPr>
        </p:pic>
      </p:grpSp>
      <p:grpSp>
        <p:nvGrpSpPr>
          <p:cNvPr id="75" name="Gruppieren 74">
            <a:extLst>
              <a:ext uri="{FF2B5EF4-FFF2-40B4-BE49-F238E27FC236}">
                <a16:creationId xmlns:a16="http://schemas.microsoft.com/office/drawing/2014/main" id="{5B9B2807-D59A-5359-E61C-1E842A8560F9}"/>
              </a:ext>
            </a:extLst>
          </p:cNvPr>
          <p:cNvGrpSpPr/>
          <p:nvPr/>
        </p:nvGrpSpPr>
        <p:grpSpPr>
          <a:xfrm>
            <a:off x="3622526" y="1524358"/>
            <a:ext cx="2057967" cy="2057967"/>
            <a:chOff x="3594727" y="1564907"/>
            <a:chExt cx="2057967" cy="2057967"/>
          </a:xfrm>
        </p:grpSpPr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FCC36BD-43CD-7B59-F4D5-886E9D56C67E}"/>
                </a:ext>
              </a:extLst>
            </p:cNvPr>
            <p:cNvSpPr/>
            <p:nvPr/>
          </p:nvSpPr>
          <p:spPr>
            <a:xfrm>
              <a:off x="3594727" y="1564907"/>
              <a:ext cx="2057967" cy="205796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pic>
          <p:nvPicPr>
            <p:cNvPr id="73" name="Grafik 72" descr="Ein Bild, das Person, Im Haus, Lächeln enthält.&#10;&#10;Automatisch generierte Beschreibung">
              <a:extLst>
                <a:ext uri="{FF2B5EF4-FFF2-40B4-BE49-F238E27FC236}">
                  <a16:creationId xmlns:a16="http://schemas.microsoft.com/office/drawing/2014/main" id="{902FEFB0-EA95-4B18-B51F-B5A2E6509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 r="8535" b="33398"/>
            <a:stretch>
              <a:fillRect/>
            </a:stretch>
          </p:blipFill>
          <p:spPr>
            <a:xfrm>
              <a:off x="3640201" y="1719732"/>
              <a:ext cx="2012493" cy="1891333"/>
            </a:xfrm>
            <a:custGeom>
              <a:avLst/>
              <a:gdLst>
                <a:gd name="connsiteX0" fmla="*/ 424959 w 2012493"/>
                <a:gd name="connsiteY0" fmla="*/ 0 h 1891333"/>
                <a:gd name="connsiteX1" fmla="*/ 1542060 w 2012493"/>
                <a:gd name="connsiteY1" fmla="*/ 0 h 1891333"/>
                <a:gd name="connsiteX2" fmla="*/ 1558824 w 2012493"/>
                <a:gd name="connsiteY2" fmla="*/ 9099 h 1891333"/>
                <a:gd name="connsiteX3" fmla="*/ 2012493 w 2012493"/>
                <a:gd name="connsiteY3" fmla="*/ 862349 h 1891333"/>
                <a:gd name="connsiteX4" fmla="*/ 983509 w 2012493"/>
                <a:gd name="connsiteY4" fmla="*/ 1891333 h 1891333"/>
                <a:gd name="connsiteX5" fmla="*/ 786 w 2012493"/>
                <a:gd name="connsiteY5" fmla="*/ 1168337 h 1891333"/>
                <a:gd name="connsiteX6" fmla="*/ 0 w 2012493"/>
                <a:gd name="connsiteY6" fmla="*/ 1165280 h 1891333"/>
                <a:gd name="connsiteX7" fmla="*/ 0 w 2012493"/>
                <a:gd name="connsiteY7" fmla="*/ 559418 h 1891333"/>
                <a:gd name="connsiteX8" fmla="*/ 786 w 2012493"/>
                <a:gd name="connsiteY8" fmla="*/ 556361 h 1891333"/>
                <a:gd name="connsiteX9" fmla="*/ 408194 w 2012493"/>
                <a:gd name="connsiteY9" fmla="*/ 9099 h 1891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12493" h="1891333">
                  <a:moveTo>
                    <a:pt x="424959" y="0"/>
                  </a:moveTo>
                  <a:lnTo>
                    <a:pt x="1542060" y="0"/>
                  </a:lnTo>
                  <a:lnTo>
                    <a:pt x="1558824" y="9099"/>
                  </a:lnTo>
                  <a:cubicBezTo>
                    <a:pt x="1832535" y="194015"/>
                    <a:pt x="2012493" y="507167"/>
                    <a:pt x="2012493" y="862349"/>
                  </a:cubicBezTo>
                  <a:cubicBezTo>
                    <a:pt x="2012493" y="1430641"/>
                    <a:pt x="1551801" y="1891333"/>
                    <a:pt x="983509" y="1891333"/>
                  </a:cubicBezTo>
                  <a:cubicBezTo>
                    <a:pt x="521772" y="1891333"/>
                    <a:pt x="131067" y="1587204"/>
                    <a:pt x="786" y="1168337"/>
                  </a:cubicBezTo>
                  <a:lnTo>
                    <a:pt x="0" y="1165280"/>
                  </a:lnTo>
                  <a:lnTo>
                    <a:pt x="0" y="559418"/>
                  </a:lnTo>
                  <a:lnTo>
                    <a:pt x="786" y="556361"/>
                  </a:lnTo>
                  <a:cubicBezTo>
                    <a:pt x="70938" y="330817"/>
                    <a:pt x="216596" y="138541"/>
                    <a:pt x="408194" y="9099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4040827740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A8FAAE61-FBED-74BC-FD36-7F49687EAF7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A8FAAE61-FBED-74BC-FD36-7F49687EAF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45">
            <a:extLst>
              <a:ext uri="{FF2B5EF4-FFF2-40B4-BE49-F238E27FC236}">
                <a16:creationId xmlns:a16="http://schemas.microsoft.com/office/drawing/2014/main" id="{F8AD0447-52B3-F4BB-36D7-B81C51D15CF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6"/>
              </a:gs>
              <a:gs pos="0">
                <a:schemeClr val="accent5">
                  <a:alpha val="76000"/>
                </a:schemeClr>
              </a:gs>
              <a:gs pos="100000">
                <a:schemeClr val="tx2">
                  <a:lumMod val="50000"/>
                  <a:alpha val="72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21C1265-4D8A-0EB8-439B-5B5846D6C101}"/>
              </a:ext>
            </a:extLst>
          </p:cNvPr>
          <p:cNvSpPr txBox="1">
            <a:spLocks/>
          </p:cNvSpPr>
          <p:nvPr/>
        </p:nvSpPr>
        <p:spPr>
          <a:xfrm>
            <a:off x="1749083" y="4591243"/>
            <a:ext cx="909710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  <a:latin typeface="+mn-lt"/>
              </a:rPr>
              <a:t>Because everybody deserves someone.</a:t>
            </a:r>
            <a:endParaRPr lang="en-US" b="1" i="1" dirty="0">
              <a:solidFill>
                <a:schemeClr val="bg1"/>
              </a:solidFill>
              <a:latin typeface="+mn-lt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B834199-62E4-D5F4-958F-1483AF0270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2187" y="836342"/>
            <a:ext cx="3787625" cy="375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580678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C159632-80AC-B53E-4972-C71BD2336062}"/>
              </a:ext>
            </a:extLst>
          </p:cNvPr>
          <p:cNvSpPr/>
          <p:nvPr/>
        </p:nvSpPr>
        <p:spPr>
          <a:xfrm>
            <a:off x="0" y="8318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7" name="Right Triangle 3">
            <a:extLst>
              <a:ext uri="{FF2B5EF4-FFF2-40B4-BE49-F238E27FC236}">
                <a16:creationId xmlns:a16="http://schemas.microsoft.com/office/drawing/2014/main" id="{1A38B1E4-FEA9-6FD4-0505-CDA2943BAD66}"/>
              </a:ext>
            </a:extLst>
          </p:cNvPr>
          <p:cNvSpPr/>
          <p:nvPr/>
        </p:nvSpPr>
        <p:spPr>
          <a:xfrm rot="5400000">
            <a:off x="4554988" y="-4554985"/>
            <a:ext cx="5406127" cy="14516104"/>
          </a:xfrm>
          <a:prstGeom prst="rtTriangl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1983" y="123825"/>
            <a:ext cx="10831815" cy="1325563"/>
          </a:xfrm>
        </p:spPr>
        <p:txBody>
          <a:bodyPr vert="horz">
            <a:normAutofit/>
          </a:bodyPr>
          <a:lstStyle/>
          <a:p>
            <a:r>
              <a:rPr lang="en-US" sz="3600" b="1" dirty="0">
                <a:solidFill>
                  <a:schemeClr val="tx2">
                    <a:lumMod val="50000"/>
                  </a:schemeClr>
                </a:solidFill>
                <a:latin typeface="Raleway" pitchFamily="2" charset="77"/>
              </a:rPr>
              <a:t>Innovating for the future: our road map</a:t>
            </a:r>
            <a:endParaRPr lang="en-US" sz="3600" b="1" dirty="0">
              <a:latin typeface="Raleway" pitchFamily="2" charset="77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t>9</a:t>
            </a:fld>
            <a:endParaRPr lang="en-US" dirty="0"/>
          </a:p>
        </p:txBody>
      </p:sp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A8FAAE61-FBED-74BC-FD36-7F49687EAF79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827671701"/>
              </p:ext>
            </p:extLst>
          </p:nvPr>
        </p:nvGraphicFramePr>
        <p:xfrm>
          <a:off x="1588" y="1588"/>
          <a:ext cx="1227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Folie" r:id="rId3" imgW="7772400" imgH="10058400" progId="TCLayout.ActiveDocument.1">
                  <p:embed/>
                </p:oleObj>
              </mc:Choice>
              <mc:Fallback>
                <p:oleObj name="think-cell Folie" r:id="rId3" imgW="7772400" imgH="10058400" progId="TCLayout.ActiveDocument.1">
                  <p:embed/>
                  <p:pic>
                    <p:nvPicPr>
                      <p:cNvPr id="13" name="Objekt 12" hidden="1">
                        <a:extLst>
                          <a:ext uri="{FF2B5EF4-FFF2-40B4-BE49-F238E27FC236}">
                            <a16:creationId xmlns:a16="http://schemas.microsoft.com/office/drawing/2014/main" id="{A8FAAE61-FBED-74BC-FD36-7F49687EAF7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227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Rectangle 7">
            <a:extLst>
              <a:ext uri="{FF2B5EF4-FFF2-40B4-BE49-F238E27FC236}">
                <a16:creationId xmlns:a16="http://schemas.microsoft.com/office/drawing/2014/main" id="{F1615E3E-E40F-8822-C4B6-44505E7F02E3}"/>
              </a:ext>
            </a:extLst>
          </p:cNvPr>
          <p:cNvSpPr/>
          <p:nvPr/>
        </p:nvSpPr>
        <p:spPr>
          <a:xfrm>
            <a:off x="0" y="2111869"/>
            <a:ext cx="11531600" cy="389256"/>
          </a:xfrm>
          <a:prstGeom prst="rightArrow">
            <a:avLst>
              <a:gd name="adj1" fmla="val 39212"/>
              <a:gd name="adj2" fmla="val 68879"/>
            </a:avLst>
          </a:prstGeom>
          <a:gradFill flip="none" rotWithShape="1">
            <a:gsLst>
              <a:gs pos="0">
                <a:schemeClr val="tx2">
                  <a:shade val="30000"/>
                  <a:satMod val="115000"/>
                </a:schemeClr>
              </a:gs>
              <a:gs pos="17000">
                <a:schemeClr val="tx2">
                  <a:shade val="67500"/>
                  <a:satMod val="115000"/>
                </a:schemeClr>
              </a:gs>
              <a:gs pos="100000">
                <a:schemeClr val="tx2">
                  <a:shade val="100000"/>
                  <a:satMod val="11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9525" cap="rnd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200" dirty="0">
              <a:solidFill>
                <a:schemeClr val="tx2"/>
              </a:solidFill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AC00CB10-1554-3311-33E2-2E224F2D2E1A}"/>
              </a:ext>
            </a:extLst>
          </p:cNvPr>
          <p:cNvSpPr txBox="1"/>
          <p:nvPr/>
        </p:nvSpPr>
        <p:spPr>
          <a:xfrm>
            <a:off x="660400" y="1872143"/>
            <a:ext cx="3213100" cy="686183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b="1" dirty="0">
                <a:solidFill>
                  <a:schemeClr val="tx2"/>
                </a:solidFill>
                <a:latin typeface="Raleway" pitchFamily="2" charset="77"/>
              </a:rPr>
              <a:t>2022</a:t>
            </a:r>
          </a:p>
          <a:p>
            <a:endParaRPr lang="en-US" sz="2200" b="1" dirty="0">
              <a:solidFill>
                <a:schemeClr val="tx2"/>
              </a:solidFill>
              <a:latin typeface="Montserrat" panose="00000500000000000000" pitchFamily="2" charset="0"/>
            </a:endParaRPr>
          </a:p>
          <a:p>
            <a:endParaRPr lang="en-US" sz="2200" dirty="0">
              <a:solidFill>
                <a:schemeClr val="tx2"/>
              </a:solidFill>
              <a:latin typeface="Montserrat" panose="00000500000000000000" pitchFamily="2" charset="0"/>
            </a:endParaRPr>
          </a:p>
          <a:p>
            <a:r>
              <a:rPr lang="en-US" sz="2200" dirty="0">
                <a:solidFill>
                  <a:schemeClr val="tx2"/>
                </a:solidFill>
              </a:rPr>
              <a:t>Finalize prototype and</a:t>
            </a:r>
          </a:p>
          <a:p>
            <a:r>
              <a:rPr lang="en-US" sz="2200" dirty="0">
                <a:solidFill>
                  <a:schemeClr val="tx2"/>
                </a:solidFill>
              </a:rPr>
              <a:t>launch application beta</a:t>
            </a:r>
          </a:p>
          <a:p>
            <a:endParaRPr lang="en-US" sz="2200" dirty="0">
              <a:solidFill>
                <a:schemeClr val="tx2"/>
              </a:solidFill>
            </a:endParaRPr>
          </a:p>
          <a:p>
            <a:r>
              <a:rPr lang="en-US" sz="2200" dirty="0">
                <a:solidFill>
                  <a:schemeClr val="tx2"/>
                </a:solidFill>
              </a:rPr>
              <a:t>Seek co-innovation</a:t>
            </a:r>
            <a:br>
              <a:rPr lang="en-US" sz="2200" dirty="0">
                <a:solidFill>
                  <a:schemeClr val="tx2"/>
                </a:solidFill>
              </a:rPr>
            </a:br>
            <a:r>
              <a:rPr lang="en-US" sz="2200" dirty="0">
                <a:solidFill>
                  <a:schemeClr val="tx2"/>
                </a:solidFill>
              </a:rPr>
              <a:t>partner </a:t>
            </a:r>
          </a:p>
          <a:p>
            <a:endParaRPr lang="en-US" sz="2200" dirty="0">
              <a:solidFill>
                <a:schemeClr val="tx2"/>
              </a:solidFill>
            </a:endParaRPr>
          </a:p>
          <a:p>
            <a:r>
              <a:rPr lang="en-US" sz="2200" dirty="0">
                <a:solidFill>
                  <a:schemeClr val="tx2"/>
                </a:solidFill>
              </a:rPr>
              <a:t>Design hardware and </a:t>
            </a:r>
            <a:br>
              <a:rPr lang="en-US" sz="2200" dirty="0">
                <a:solidFill>
                  <a:schemeClr val="tx2"/>
                </a:solidFill>
              </a:rPr>
            </a:br>
            <a:r>
              <a:rPr lang="en-US" sz="2200" dirty="0">
                <a:solidFill>
                  <a:schemeClr val="tx2"/>
                </a:solidFill>
              </a:rPr>
              <a:t>select manufacturer</a:t>
            </a:r>
          </a:p>
          <a:p>
            <a:endParaRPr lang="en-US" sz="2200" dirty="0">
              <a:solidFill>
                <a:schemeClr val="tx2"/>
              </a:solidFill>
              <a:latin typeface="Montserrat" panose="00000500000000000000" pitchFamily="2" charset="0"/>
            </a:endParaRPr>
          </a:p>
          <a:p>
            <a:endParaRPr lang="en-US" sz="2200" dirty="0">
              <a:solidFill>
                <a:schemeClr val="tx2"/>
              </a:solidFill>
              <a:latin typeface="Montserrat" panose="00000500000000000000" pitchFamily="2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D77815A-90A1-9E4D-20E2-C180280725AF}"/>
              </a:ext>
            </a:extLst>
          </p:cNvPr>
          <p:cNvSpPr txBox="1"/>
          <p:nvPr/>
        </p:nvSpPr>
        <p:spPr>
          <a:xfrm>
            <a:off x="4311650" y="1872143"/>
            <a:ext cx="3213100" cy="686183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b="1" dirty="0">
                <a:solidFill>
                  <a:schemeClr val="tx2"/>
                </a:solidFill>
                <a:latin typeface="Raleway" pitchFamily="2" charset="77"/>
              </a:rPr>
              <a:t>2023</a:t>
            </a:r>
          </a:p>
          <a:p>
            <a:endParaRPr lang="en-US" sz="2200" b="1" dirty="0">
              <a:solidFill>
                <a:schemeClr val="tx2"/>
              </a:solidFill>
              <a:latin typeface="Montserrat" panose="00000500000000000000" pitchFamily="2" charset="0"/>
            </a:endParaRPr>
          </a:p>
          <a:p>
            <a:endParaRPr lang="en-US" sz="2200" b="1" dirty="0">
              <a:solidFill>
                <a:schemeClr val="tx2"/>
              </a:solidFill>
              <a:latin typeface="Montserrat" panose="00000500000000000000" pitchFamily="2" charset="0"/>
            </a:endParaRPr>
          </a:p>
          <a:p>
            <a:r>
              <a:rPr lang="en-US" sz="2200" dirty="0">
                <a:solidFill>
                  <a:schemeClr val="tx2"/>
                </a:solidFill>
              </a:rPr>
              <a:t>Acquisition of seed-stage</a:t>
            </a:r>
            <a:br>
              <a:rPr lang="en-US" sz="2200" dirty="0">
                <a:solidFill>
                  <a:schemeClr val="tx2"/>
                </a:solidFill>
              </a:rPr>
            </a:br>
            <a:r>
              <a:rPr lang="en-US" sz="2200" dirty="0">
                <a:solidFill>
                  <a:schemeClr val="tx2"/>
                </a:solidFill>
              </a:rPr>
              <a:t>funding</a:t>
            </a:r>
          </a:p>
          <a:p>
            <a:endParaRPr lang="en-US" sz="2200" dirty="0">
              <a:solidFill>
                <a:schemeClr val="tx2"/>
              </a:solidFill>
            </a:endParaRPr>
          </a:p>
          <a:p>
            <a:r>
              <a:rPr lang="en-US" sz="2200" dirty="0">
                <a:solidFill>
                  <a:schemeClr val="tx2"/>
                </a:solidFill>
              </a:rPr>
              <a:t>First hires (engineers,</a:t>
            </a:r>
            <a:br>
              <a:rPr lang="en-US" sz="2200" dirty="0">
                <a:solidFill>
                  <a:schemeClr val="tx2"/>
                </a:solidFill>
              </a:rPr>
            </a:br>
            <a:r>
              <a:rPr lang="en-US" sz="2200" dirty="0">
                <a:solidFill>
                  <a:schemeClr val="tx2"/>
                </a:solidFill>
              </a:rPr>
              <a:t>product, sales)</a:t>
            </a:r>
          </a:p>
          <a:p>
            <a:endParaRPr lang="en-US" sz="2200" dirty="0">
              <a:solidFill>
                <a:schemeClr val="tx2"/>
              </a:solidFill>
            </a:endParaRPr>
          </a:p>
          <a:p>
            <a:r>
              <a:rPr lang="en-US" sz="2200" dirty="0">
                <a:solidFill>
                  <a:schemeClr val="tx2"/>
                </a:solidFill>
              </a:rPr>
              <a:t>Go-to-market GER &amp;</a:t>
            </a:r>
            <a:br>
              <a:rPr lang="en-US" sz="2200" dirty="0">
                <a:solidFill>
                  <a:schemeClr val="tx2"/>
                </a:solidFill>
              </a:rPr>
            </a:br>
            <a:r>
              <a:rPr lang="en-US" sz="2200" dirty="0">
                <a:solidFill>
                  <a:schemeClr val="tx2"/>
                </a:solidFill>
              </a:rPr>
              <a:t>manufacturing ramp-up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86D8C7F-3630-D80C-2837-3833D63A027C}"/>
              </a:ext>
            </a:extLst>
          </p:cNvPr>
          <p:cNvSpPr txBox="1"/>
          <p:nvPr/>
        </p:nvSpPr>
        <p:spPr>
          <a:xfrm>
            <a:off x="7962900" y="1872143"/>
            <a:ext cx="3213100" cy="686183"/>
          </a:xfrm>
          <a:prstGeom prst="rect">
            <a:avLst/>
          </a:prstGeom>
          <a:noFill/>
          <a:ln w="9525" cap="rnd">
            <a:noFill/>
            <a:prstDash val="solid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29BA74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200" b="1" dirty="0">
                <a:solidFill>
                  <a:schemeClr val="tx2"/>
                </a:solidFill>
                <a:latin typeface="Raleway" pitchFamily="2" charset="77"/>
              </a:rPr>
              <a:t>2024</a:t>
            </a:r>
          </a:p>
          <a:p>
            <a:endParaRPr lang="en-US" sz="2200" b="1" dirty="0">
              <a:solidFill>
                <a:schemeClr val="tx2"/>
              </a:solidFill>
              <a:latin typeface="Montserrat" panose="00000500000000000000" pitchFamily="2" charset="0"/>
            </a:endParaRPr>
          </a:p>
          <a:p>
            <a:endParaRPr lang="en-US" sz="2200" b="1" dirty="0">
              <a:solidFill>
                <a:schemeClr val="tx2"/>
              </a:solidFill>
              <a:latin typeface="Montserrat" panose="00000500000000000000" pitchFamily="2" charset="0"/>
            </a:endParaRPr>
          </a:p>
          <a:p>
            <a:r>
              <a:rPr lang="en-US" sz="2200" dirty="0">
                <a:solidFill>
                  <a:schemeClr val="tx2"/>
                </a:solidFill>
              </a:rPr>
              <a:t>Product portfolio and </a:t>
            </a:r>
            <a:br>
              <a:rPr lang="en-US" sz="2200" dirty="0">
                <a:solidFill>
                  <a:schemeClr val="tx2"/>
                </a:solidFill>
              </a:rPr>
            </a:br>
            <a:r>
              <a:rPr lang="en-US" sz="2200" dirty="0">
                <a:solidFill>
                  <a:schemeClr val="tx2"/>
                </a:solidFill>
              </a:rPr>
              <a:t>international expansion</a:t>
            </a:r>
          </a:p>
          <a:p>
            <a:endParaRPr lang="en-US" sz="2200" dirty="0">
              <a:solidFill>
                <a:schemeClr val="tx2"/>
              </a:solidFill>
            </a:endParaRPr>
          </a:p>
          <a:p>
            <a:r>
              <a:rPr lang="en-US" sz="2200" dirty="0">
                <a:solidFill>
                  <a:schemeClr val="tx2"/>
                </a:solidFill>
              </a:rPr>
              <a:t>Launch cooperation with </a:t>
            </a:r>
            <a:br>
              <a:rPr lang="en-US" sz="2200" dirty="0">
                <a:solidFill>
                  <a:schemeClr val="tx2"/>
                </a:solidFill>
              </a:rPr>
            </a:br>
            <a:r>
              <a:rPr lang="en-US" sz="2200" dirty="0">
                <a:solidFill>
                  <a:schemeClr val="tx2"/>
                </a:solidFill>
              </a:rPr>
              <a:t>health care provider</a:t>
            </a:r>
          </a:p>
          <a:p>
            <a:endParaRPr lang="en-US" sz="2200" dirty="0">
              <a:solidFill>
                <a:schemeClr val="tx2"/>
              </a:solidFill>
            </a:endParaRPr>
          </a:p>
          <a:p>
            <a:r>
              <a:rPr lang="en-US" sz="2200" dirty="0">
                <a:solidFill>
                  <a:schemeClr val="tx2"/>
                </a:solidFill>
              </a:rPr>
              <a:t>Develop home care</a:t>
            </a:r>
            <a:br>
              <a:rPr lang="en-US" sz="2200" dirty="0">
                <a:solidFill>
                  <a:schemeClr val="tx2"/>
                </a:solidFill>
              </a:rPr>
            </a:br>
            <a:r>
              <a:rPr lang="en-US" sz="2200" dirty="0">
                <a:solidFill>
                  <a:schemeClr val="tx2"/>
                </a:solidFill>
              </a:rPr>
              <a:t>beta solution</a:t>
            </a:r>
          </a:p>
        </p:txBody>
      </p:sp>
    </p:spTree>
    <p:extLst>
      <p:ext uri="{BB962C8B-B14F-4D97-AF65-F5344CB8AC3E}">
        <p14:creationId xmlns:p14="http://schemas.microsoft.com/office/powerpoint/2010/main" val="582346768"/>
      </p:ext>
    </p:extLst>
  </p:cSld>
  <p:clrMapOvr>
    <a:masterClrMapping/>
  </p:clrMapOvr>
  <p:transition spd="slow">
    <p:push dir="u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327</Words>
  <Application>Microsoft Office PowerPoint</Application>
  <PresentationFormat>Breitbild</PresentationFormat>
  <Paragraphs>97</Paragraphs>
  <Slides>9</Slides>
  <Notes>2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Montserrat</vt:lpstr>
      <vt:lpstr>Raleway</vt:lpstr>
      <vt:lpstr>Office</vt:lpstr>
      <vt:lpstr>think-cell Folie</vt:lpstr>
      <vt:lpstr>PowerPoint-Präsentation</vt:lpstr>
      <vt:lpstr>No one should age alone: we must act now!</vt:lpstr>
      <vt:lpstr>Customers</vt:lpstr>
      <vt:lpstr>Artificial Intelligence for real-life impact! </vt:lpstr>
      <vt:lpstr>Elcare: versatile features for best experience</vt:lpstr>
      <vt:lpstr>Business Model: A comprehensive Solution</vt:lpstr>
      <vt:lpstr>Team MostlyNaive</vt:lpstr>
      <vt:lpstr>PowerPoint-Präsentation</vt:lpstr>
      <vt:lpstr>Innovating for the future: our road map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Milana Gurbanova</dc:creator>
  <cp:lastModifiedBy>Wieser, Benedikt</cp:lastModifiedBy>
  <cp:revision>6</cp:revision>
  <dcterms:created xsi:type="dcterms:W3CDTF">2023-03-22T22:42:19Z</dcterms:created>
  <dcterms:modified xsi:type="dcterms:W3CDTF">2023-03-24T08:43:49Z</dcterms:modified>
</cp:coreProperties>
</file>